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32" r:id="rId1"/>
  </p:sldMasterIdLst>
  <p:notesMasterIdLst>
    <p:notesMasterId r:id="rId40"/>
  </p:notesMasterIdLst>
  <p:handoutMasterIdLst>
    <p:handoutMasterId r:id="rId41"/>
  </p:handoutMasterIdLst>
  <p:sldIdLst>
    <p:sldId id="348" r:id="rId2"/>
    <p:sldId id="410" r:id="rId3"/>
    <p:sldId id="347" r:id="rId4"/>
    <p:sldId id="374" r:id="rId5"/>
    <p:sldId id="329" r:id="rId6"/>
    <p:sldId id="371" r:id="rId7"/>
    <p:sldId id="370" r:id="rId8"/>
    <p:sldId id="396" r:id="rId9"/>
    <p:sldId id="378" r:id="rId10"/>
    <p:sldId id="335" r:id="rId11"/>
    <p:sldId id="386" r:id="rId12"/>
    <p:sldId id="387" r:id="rId13"/>
    <p:sldId id="381" r:id="rId14"/>
    <p:sldId id="383" r:id="rId15"/>
    <p:sldId id="385" r:id="rId16"/>
    <p:sldId id="314" r:id="rId17"/>
    <p:sldId id="322" r:id="rId18"/>
    <p:sldId id="389" r:id="rId19"/>
    <p:sldId id="361" r:id="rId20"/>
    <p:sldId id="339" r:id="rId21"/>
    <p:sldId id="390" r:id="rId22"/>
    <p:sldId id="388" r:id="rId23"/>
    <p:sldId id="391" r:id="rId24"/>
    <p:sldId id="332" r:id="rId25"/>
    <p:sldId id="392" r:id="rId26"/>
    <p:sldId id="364" r:id="rId27"/>
    <p:sldId id="393" r:id="rId28"/>
    <p:sldId id="363" r:id="rId29"/>
    <p:sldId id="411" r:id="rId30"/>
    <p:sldId id="394" r:id="rId31"/>
    <p:sldId id="349" r:id="rId32"/>
    <p:sldId id="401" r:id="rId33"/>
    <p:sldId id="402" r:id="rId34"/>
    <p:sldId id="400" r:id="rId35"/>
    <p:sldId id="405" r:id="rId36"/>
    <p:sldId id="406" r:id="rId37"/>
    <p:sldId id="408" r:id="rId38"/>
    <p:sldId id="407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2479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pos="642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lia Timofeev" initials="IT [7]" lastIdx="1" clrIdx="6">
    <p:extLst/>
  </p:cmAuthor>
  <p:cmAuthor id="1" name="Ilia Timofeev" initials="IT" lastIdx="1" clrIdx="0">
    <p:extLst/>
  </p:cmAuthor>
  <p:cmAuthor id="8" name="Ilia Timofeev" initials="IT [8]" lastIdx="1" clrIdx="7">
    <p:extLst/>
  </p:cmAuthor>
  <p:cmAuthor id="2" name="Ilia Timofeev" initials="IT [2]" lastIdx="1" clrIdx="1">
    <p:extLst/>
  </p:cmAuthor>
  <p:cmAuthor id="9" name="Ilia Timofeev" initials="IT [9]" lastIdx="1" clrIdx="8">
    <p:extLst/>
  </p:cmAuthor>
  <p:cmAuthor id="3" name="Ilia Timofeev" initials="IT [3]" lastIdx="1" clrIdx="2">
    <p:extLst/>
  </p:cmAuthor>
  <p:cmAuthor id="10" name="Ilia Timofeev" initials="IT [10]" lastIdx="1" clrIdx="9">
    <p:extLst/>
  </p:cmAuthor>
  <p:cmAuthor id="4" name="Ilia Timofeev" initials="IT [4]" lastIdx="1" clrIdx="3">
    <p:extLst/>
  </p:cmAuthor>
  <p:cmAuthor id="11" name="Артамонова Елизавета Владимировна" initials="АЕВ" lastIdx="1" clrIdx="10">
    <p:extLst/>
  </p:cmAuthor>
  <p:cmAuthor id="5" name="Ilia Timofeev" initials="IT [5]" lastIdx="1" clrIdx="4">
    <p:extLst/>
  </p:cmAuthor>
  <p:cmAuthor id="6" name="Ilia Timofeev" initials="IT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3B6193"/>
    <a:srgbClr val="9ECAE9"/>
    <a:srgbClr val="439894"/>
    <a:srgbClr val="F2CF5B"/>
    <a:srgbClr val="E86C14"/>
    <a:srgbClr val="E45756"/>
    <a:srgbClr val="A16291"/>
    <a:srgbClr val="FFBF79"/>
    <a:srgbClr val="B79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6" autoAdjust="0"/>
    <p:restoredTop sz="76672"/>
  </p:normalViewPr>
  <p:slideViewPr>
    <p:cSldViewPr snapToObjects="1">
      <p:cViewPr varScale="1">
        <p:scale>
          <a:sx n="103" d="100"/>
          <a:sy n="103" d="100"/>
        </p:scale>
        <p:origin x="184" y="200"/>
      </p:cViewPr>
      <p:guideLst>
        <p:guide orient="horz" pos="4020"/>
        <p:guide pos="2479"/>
        <p:guide pos="3114"/>
        <p:guide pos="642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C9BADA37-A505-A946-8DEA-99915DCC0594}" type="presOf" srcId="{2D692A2D-159E-844A-A824-871973EF8998}" destId="{BDDB1549-F464-FB45-9B5B-1E5A21BC57C8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F883E759-9D80-4244-834C-9E822E551751}" type="presOf" srcId="{ADC93BF7-717B-C04D-A5DA-15CBFA1F6221}" destId="{FAFB526C-E5C0-9745-9FB9-14CD5C95E072}" srcOrd="0" destOrd="0" presId="urn:microsoft.com/office/officeart/2005/8/layout/process4"/>
    <dgm:cxn modelId="{56F7039E-E7A5-924C-AB0F-E237FFFE1BDA}" type="presOf" srcId="{C4B50BD3-F39C-0B46-80AE-D8F8F7E96288}" destId="{99409719-8B3B-9C48-AD44-B3B6E66CC190}" srcOrd="0" destOrd="0" presId="urn:microsoft.com/office/officeart/2005/8/layout/process4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EFC3A8F7-0423-FA4C-A2F4-909705DBD5E3}" type="presOf" srcId="{573CB3D2-4CDE-124E-93B8-A61CF4FD2D61}" destId="{6294678F-1FEA-124A-B6ED-0874ED8FC545}" srcOrd="0" destOrd="0" presId="urn:microsoft.com/office/officeart/2005/8/layout/process4"/>
    <dgm:cxn modelId="{A9BA8155-C619-E94C-BD1E-26C84639E557}" type="presOf" srcId="{F711615B-23D7-7448-99B7-BA5AEE5C37AE}" destId="{B162C546-4324-AF49-9A67-872023AAAC65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ADEA1737-3710-0749-823E-4CE11F9FF332}" type="presParOf" srcId="{B162C546-4324-AF49-9A67-872023AAAC65}" destId="{EE885C63-BA1C-7949-9224-81006D31FAD3}" srcOrd="0" destOrd="0" presId="urn:microsoft.com/office/officeart/2005/8/layout/process4"/>
    <dgm:cxn modelId="{99632791-279B-5C42-9594-98ACA588BE7E}" type="presParOf" srcId="{EE885C63-BA1C-7949-9224-81006D31FAD3}" destId="{FAFB526C-E5C0-9745-9FB9-14CD5C95E072}" srcOrd="0" destOrd="0" presId="urn:microsoft.com/office/officeart/2005/8/layout/process4"/>
    <dgm:cxn modelId="{E3E3CF3D-8E81-1F4F-B805-838C217335FF}" type="presParOf" srcId="{B162C546-4324-AF49-9A67-872023AAAC65}" destId="{F007F761-CF2D-1A42-8608-8BD93CAD498D}" srcOrd="1" destOrd="0" presId="urn:microsoft.com/office/officeart/2005/8/layout/process4"/>
    <dgm:cxn modelId="{2E261BFC-AB06-224B-BDB1-48B0476AF37B}" type="presParOf" srcId="{B162C546-4324-AF49-9A67-872023AAAC65}" destId="{228BCCA8-4369-5446-8351-B10A47415FBD}" srcOrd="2" destOrd="0" presId="urn:microsoft.com/office/officeart/2005/8/layout/process4"/>
    <dgm:cxn modelId="{716BBCEC-2B74-1948-9FB2-1907A39D35B6}" type="presParOf" srcId="{228BCCA8-4369-5446-8351-B10A47415FBD}" destId="{6294678F-1FEA-124A-B6ED-0874ED8FC545}" srcOrd="0" destOrd="0" presId="urn:microsoft.com/office/officeart/2005/8/layout/process4"/>
    <dgm:cxn modelId="{E3E6E18C-5E39-EC46-A560-C321AE955FF6}" type="presParOf" srcId="{B162C546-4324-AF49-9A67-872023AAAC65}" destId="{7E0ED6A2-AE43-FE42-B0B1-67C75084F87D}" srcOrd="3" destOrd="0" presId="urn:microsoft.com/office/officeart/2005/8/layout/process4"/>
    <dgm:cxn modelId="{3894A05A-78AE-924B-ABFB-8DD278B075DE}" type="presParOf" srcId="{B162C546-4324-AF49-9A67-872023AAAC65}" destId="{1F6CC833-5949-5443-8275-CDC48210B94C}" srcOrd="4" destOrd="0" presId="urn:microsoft.com/office/officeart/2005/8/layout/process4"/>
    <dgm:cxn modelId="{849324D0-5C8A-514D-B111-76884D7A49EC}" type="presParOf" srcId="{1F6CC833-5949-5443-8275-CDC48210B94C}" destId="{99409719-8B3B-9C48-AD44-B3B6E66CC190}" srcOrd="0" destOrd="0" presId="urn:microsoft.com/office/officeart/2005/8/layout/process4"/>
    <dgm:cxn modelId="{165094D3-EDC9-1A41-89CD-D51711D279E5}" type="presParOf" srcId="{B162C546-4324-AF49-9A67-872023AAAC65}" destId="{4AD027DD-9099-1942-93CC-09A178F3AA3F}" srcOrd="5" destOrd="0" presId="urn:microsoft.com/office/officeart/2005/8/layout/process4"/>
    <dgm:cxn modelId="{A0CBF2E1-4F61-504B-8AC0-572ED423C1F6}" type="presParOf" srcId="{B162C546-4324-AF49-9A67-872023AAAC65}" destId="{3F4779F1-8593-E546-97EF-2642AD7EA6CD}" srcOrd="6" destOrd="0" presId="urn:microsoft.com/office/officeart/2005/8/layout/process4"/>
    <dgm:cxn modelId="{2656045D-1FA6-C049-AC77-9F07692C73BC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BF4A18D4-15B5-DF40-B27B-786BE643290C}" type="presOf" srcId="{ADC93BF7-717B-C04D-A5DA-15CBFA1F6221}" destId="{FAFB526C-E5C0-9745-9FB9-14CD5C95E072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53B0EA90-879E-BD49-B0BC-8C67001B8710}" type="presOf" srcId="{573CB3D2-4CDE-124E-93B8-A61CF4FD2D61}" destId="{6294678F-1FEA-124A-B6ED-0874ED8FC545}" srcOrd="0" destOrd="0" presId="urn:microsoft.com/office/officeart/2005/8/layout/process4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EF38FF49-EA90-FA41-9D40-B9AE591554BB}" type="presOf" srcId="{F711615B-23D7-7448-99B7-BA5AEE5C37AE}" destId="{B162C546-4324-AF49-9A67-872023AAAC65}" srcOrd="0" destOrd="0" presId="urn:microsoft.com/office/officeart/2005/8/layout/process4"/>
    <dgm:cxn modelId="{53FDC9A9-6F85-444E-AC12-D6DFCB1109ED}" type="presOf" srcId="{2D692A2D-159E-844A-A824-871973EF8998}" destId="{BDDB1549-F464-FB45-9B5B-1E5A21BC57C8}" srcOrd="0" destOrd="0" presId="urn:microsoft.com/office/officeart/2005/8/layout/process4"/>
    <dgm:cxn modelId="{4B3BEE92-82E6-0A4F-B290-99110AA78E41}" type="presOf" srcId="{C4B50BD3-F39C-0B46-80AE-D8F8F7E96288}" destId="{99409719-8B3B-9C48-AD44-B3B6E66CC190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4FC351DD-7541-4147-95F5-E866EB4BDF51}" type="presParOf" srcId="{B162C546-4324-AF49-9A67-872023AAAC65}" destId="{EE885C63-BA1C-7949-9224-81006D31FAD3}" srcOrd="0" destOrd="0" presId="urn:microsoft.com/office/officeart/2005/8/layout/process4"/>
    <dgm:cxn modelId="{A5F50670-9800-7649-AD0C-B7F183887386}" type="presParOf" srcId="{EE885C63-BA1C-7949-9224-81006D31FAD3}" destId="{FAFB526C-E5C0-9745-9FB9-14CD5C95E072}" srcOrd="0" destOrd="0" presId="urn:microsoft.com/office/officeart/2005/8/layout/process4"/>
    <dgm:cxn modelId="{7B608E9A-390B-AA4D-A182-3981A6058C59}" type="presParOf" srcId="{B162C546-4324-AF49-9A67-872023AAAC65}" destId="{F007F761-CF2D-1A42-8608-8BD93CAD498D}" srcOrd="1" destOrd="0" presId="urn:microsoft.com/office/officeart/2005/8/layout/process4"/>
    <dgm:cxn modelId="{922FA630-D410-DE4A-ACF2-152255221886}" type="presParOf" srcId="{B162C546-4324-AF49-9A67-872023AAAC65}" destId="{228BCCA8-4369-5446-8351-B10A47415FBD}" srcOrd="2" destOrd="0" presId="urn:microsoft.com/office/officeart/2005/8/layout/process4"/>
    <dgm:cxn modelId="{0D1009B3-97AF-BA46-9C20-BA14B73B9656}" type="presParOf" srcId="{228BCCA8-4369-5446-8351-B10A47415FBD}" destId="{6294678F-1FEA-124A-B6ED-0874ED8FC545}" srcOrd="0" destOrd="0" presId="urn:microsoft.com/office/officeart/2005/8/layout/process4"/>
    <dgm:cxn modelId="{11F036DC-B64E-F94B-A12C-FF4FE41DBF01}" type="presParOf" srcId="{B162C546-4324-AF49-9A67-872023AAAC65}" destId="{7E0ED6A2-AE43-FE42-B0B1-67C75084F87D}" srcOrd="3" destOrd="0" presId="urn:microsoft.com/office/officeart/2005/8/layout/process4"/>
    <dgm:cxn modelId="{3A7D1E14-9785-A54A-B0FC-B079E556BEFE}" type="presParOf" srcId="{B162C546-4324-AF49-9A67-872023AAAC65}" destId="{1F6CC833-5949-5443-8275-CDC48210B94C}" srcOrd="4" destOrd="0" presId="urn:microsoft.com/office/officeart/2005/8/layout/process4"/>
    <dgm:cxn modelId="{05551259-9AED-2B44-B1EC-E760BAC6E9B6}" type="presParOf" srcId="{1F6CC833-5949-5443-8275-CDC48210B94C}" destId="{99409719-8B3B-9C48-AD44-B3B6E66CC190}" srcOrd="0" destOrd="0" presId="urn:microsoft.com/office/officeart/2005/8/layout/process4"/>
    <dgm:cxn modelId="{7B5609A8-5893-6F40-B2AB-01F08485EA52}" type="presParOf" srcId="{B162C546-4324-AF49-9A67-872023AAAC65}" destId="{4AD027DD-9099-1942-93CC-09A178F3AA3F}" srcOrd="5" destOrd="0" presId="urn:microsoft.com/office/officeart/2005/8/layout/process4"/>
    <dgm:cxn modelId="{E5A6F490-1343-0E44-BCFB-D66C0106983A}" type="presParOf" srcId="{B162C546-4324-AF49-9A67-872023AAAC65}" destId="{3F4779F1-8593-E546-97EF-2642AD7EA6CD}" srcOrd="6" destOrd="0" presId="urn:microsoft.com/office/officeart/2005/8/layout/process4"/>
    <dgm:cxn modelId="{2FADBA89-774E-6E44-812D-88C908CD8188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11615B-23D7-7448-99B7-BA5AEE5C37AE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2D692A2D-159E-844A-A824-871973EF8998}">
      <dgm:prSet phldrT="[Текст]" custT="1"/>
      <dgm:spPr/>
      <dgm:t>
        <a:bodyPr/>
        <a:lstStyle/>
        <a:p>
          <a:r>
            <a:rPr lang="en-US" sz="2400" dirty="0" smtClean="0"/>
            <a:t>Altair</a:t>
          </a:r>
          <a:endParaRPr lang="ru-RU" sz="2400" dirty="0"/>
        </a:p>
      </dgm:t>
    </dgm:pt>
    <dgm:pt modelId="{6480AC3C-A160-9549-9BB7-AC8B63B38347}" type="parTrans" cxnId="{2B3E1E08-F14B-BC4E-90C9-4DA8650CCE72}">
      <dgm:prSet/>
      <dgm:spPr/>
      <dgm:t>
        <a:bodyPr/>
        <a:lstStyle/>
        <a:p>
          <a:endParaRPr lang="ru-RU" sz="2400"/>
        </a:p>
      </dgm:t>
    </dgm:pt>
    <dgm:pt modelId="{A5D94699-8663-E449-B997-175C7328A07D}" type="sibTrans" cxnId="{2B3E1E08-F14B-BC4E-90C9-4DA8650CCE72}">
      <dgm:prSet custT="1"/>
      <dgm:spPr/>
      <dgm:t>
        <a:bodyPr/>
        <a:lstStyle/>
        <a:p>
          <a:endParaRPr lang="ru-RU" sz="2400"/>
        </a:p>
      </dgm:t>
    </dgm:pt>
    <dgm:pt modelId="{C4B50BD3-F39C-0B46-80AE-D8F8F7E96288}">
      <dgm:prSet phldrT="[Текст]" custT="1"/>
      <dgm:spPr/>
      <dgm:t>
        <a:bodyPr/>
        <a:lstStyle/>
        <a:p>
          <a:r>
            <a:rPr lang="en-US" sz="2400" dirty="0" smtClean="0"/>
            <a:t>Vega-Lite</a:t>
          </a:r>
          <a:endParaRPr lang="ru-RU" sz="2400" dirty="0"/>
        </a:p>
      </dgm:t>
    </dgm:pt>
    <dgm:pt modelId="{9C15DB8F-5609-A741-8F89-ACC6143BCE57}" type="parTrans" cxnId="{BF4F9815-C6E8-D64B-8A10-0B268668AC0A}">
      <dgm:prSet/>
      <dgm:spPr/>
      <dgm:t>
        <a:bodyPr/>
        <a:lstStyle/>
        <a:p>
          <a:endParaRPr lang="ru-RU" sz="2400"/>
        </a:p>
      </dgm:t>
    </dgm:pt>
    <dgm:pt modelId="{CF1119FF-C38F-5F4E-AE18-E34638503312}" type="sibTrans" cxnId="{BF4F9815-C6E8-D64B-8A10-0B268668AC0A}">
      <dgm:prSet custT="1"/>
      <dgm:spPr/>
      <dgm:t>
        <a:bodyPr/>
        <a:lstStyle/>
        <a:p>
          <a:endParaRPr lang="ru-RU" sz="2400"/>
        </a:p>
      </dgm:t>
    </dgm:pt>
    <dgm:pt modelId="{573CB3D2-4CDE-124E-93B8-A61CF4FD2D61}">
      <dgm:prSet phldrT="[Текст]" custT="1"/>
      <dgm:spPr/>
      <dgm:t>
        <a:bodyPr/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smtClean="0"/>
            <a:t>Vega</a:t>
          </a:r>
          <a:endParaRPr lang="en-US" sz="2400" dirty="0" smtClean="0"/>
        </a:p>
      </dgm:t>
    </dgm:pt>
    <dgm:pt modelId="{2E8FD94E-D94F-4B45-8AD1-1ABE9009CE21}" type="parTrans" cxnId="{C89582C6-1826-184A-842D-FFCDB2EB9CBE}">
      <dgm:prSet/>
      <dgm:spPr/>
      <dgm:t>
        <a:bodyPr/>
        <a:lstStyle/>
        <a:p>
          <a:endParaRPr lang="ru-RU" sz="2400"/>
        </a:p>
      </dgm:t>
    </dgm:pt>
    <dgm:pt modelId="{4878B7E8-E50E-C344-ABB0-E663131A627C}" type="sibTrans" cxnId="{C89582C6-1826-184A-842D-FFCDB2EB9CBE}">
      <dgm:prSet custT="1"/>
      <dgm:spPr/>
      <dgm:t>
        <a:bodyPr/>
        <a:lstStyle/>
        <a:p>
          <a:pPr rtl="0"/>
          <a:endParaRPr lang="ru-RU" sz="2400"/>
        </a:p>
      </dgm:t>
    </dgm:pt>
    <dgm:pt modelId="{ADC93BF7-717B-C04D-A5DA-15CBFA1F6221}">
      <dgm:prSet custT="1"/>
      <dgm:spPr/>
      <dgm:t>
        <a:bodyPr/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dirty="0" smtClean="0"/>
            <a:t>D3.js</a:t>
          </a:r>
          <a:endParaRPr lang="ru-RU" sz="2400" dirty="0"/>
        </a:p>
      </dgm:t>
    </dgm:pt>
    <dgm:pt modelId="{D034A2CD-D54E-B440-BA1F-242440DB675C}" type="parTrans" cxnId="{F9E345E7-CFEF-4F41-8BB4-404AC0204D43}">
      <dgm:prSet/>
      <dgm:spPr/>
      <dgm:t>
        <a:bodyPr/>
        <a:lstStyle/>
        <a:p>
          <a:endParaRPr lang="ru-RU" sz="2400"/>
        </a:p>
      </dgm:t>
    </dgm:pt>
    <dgm:pt modelId="{063D0D52-777E-8948-8C55-0584331B8D2A}" type="sibTrans" cxnId="{F9E345E7-CFEF-4F41-8BB4-404AC0204D43}">
      <dgm:prSet/>
      <dgm:spPr/>
      <dgm:t>
        <a:bodyPr/>
        <a:lstStyle/>
        <a:p>
          <a:endParaRPr lang="ru-RU" sz="2400"/>
        </a:p>
      </dgm:t>
    </dgm:pt>
    <dgm:pt modelId="{B162C546-4324-AF49-9A67-872023AAAC65}" type="pres">
      <dgm:prSet presAssocID="{F711615B-23D7-7448-99B7-BA5AEE5C37AE}" presName="Name0" presStyleCnt="0">
        <dgm:presLayoutVars>
          <dgm:dir/>
          <dgm:animLvl val="lvl"/>
          <dgm:resizeHandles val="exact"/>
        </dgm:presLayoutVars>
      </dgm:prSet>
      <dgm:spPr/>
    </dgm:pt>
    <dgm:pt modelId="{EE885C63-BA1C-7949-9224-81006D31FAD3}" type="pres">
      <dgm:prSet presAssocID="{ADC93BF7-717B-C04D-A5DA-15CBFA1F6221}" presName="boxAndChildren" presStyleCnt="0"/>
      <dgm:spPr/>
    </dgm:pt>
    <dgm:pt modelId="{FAFB526C-E5C0-9745-9FB9-14CD5C95E072}" type="pres">
      <dgm:prSet presAssocID="{ADC93BF7-717B-C04D-A5DA-15CBFA1F6221}" presName="parentTextBox" presStyleLbl="node1" presStyleIdx="0" presStyleCnt="4"/>
      <dgm:spPr/>
      <dgm:t>
        <a:bodyPr/>
        <a:lstStyle/>
        <a:p>
          <a:endParaRPr lang="ru-RU"/>
        </a:p>
      </dgm:t>
    </dgm:pt>
    <dgm:pt modelId="{F007F761-CF2D-1A42-8608-8BD93CAD498D}" type="pres">
      <dgm:prSet presAssocID="{4878B7E8-E50E-C344-ABB0-E663131A627C}" presName="sp" presStyleCnt="0"/>
      <dgm:spPr/>
    </dgm:pt>
    <dgm:pt modelId="{228BCCA8-4369-5446-8351-B10A47415FBD}" type="pres">
      <dgm:prSet presAssocID="{573CB3D2-4CDE-124E-93B8-A61CF4FD2D61}" presName="arrowAndChildren" presStyleCnt="0"/>
      <dgm:spPr/>
    </dgm:pt>
    <dgm:pt modelId="{6294678F-1FEA-124A-B6ED-0874ED8FC545}" type="pres">
      <dgm:prSet presAssocID="{573CB3D2-4CDE-124E-93B8-A61CF4FD2D61}" presName="parentTextArrow" presStyleLbl="node1" presStyleIdx="1" presStyleCnt="4"/>
      <dgm:spPr/>
      <dgm:t>
        <a:bodyPr/>
        <a:lstStyle/>
        <a:p>
          <a:endParaRPr lang="ru-RU"/>
        </a:p>
      </dgm:t>
    </dgm:pt>
    <dgm:pt modelId="{7E0ED6A2-AE43-FE42-B0B1-67C75084F87D}" type="pres">
      <dgm:prSet presAssocID="{CF1119FF-C38F-5F4E-AE18-E34638503312}" presName="sp" presStyleCnt="0"/>
      <dgm:spPr/>
    </dgm:pt>
    <dgm:pt modelId="{1F6CC833-5949-5443-8275-CDC48210B94C}" type="pres">
      <dgm:prSet presAssocID="{C4B50BD3-F39C-0B46-80AE-D8F8F7E96288}" presName="arrowAndChildren" presStyleCnt="0"/>
      <dgm:spPr/>
    </dgm:pt>
    <dgm:pt modelId="{99409719-8B3B-9C48-AD44-B3B6E66CC190}" type="pres">
      <dgm:prSet presAssocID="{C4B50BD3-F39C-0B46-80AE-D8F8F7E96288}" presName="parentTextArrow" presStyleLbl="node1" presStyleIdx="2" presStyleCnt="4"/>
      <dgm:spPr/>
      <dgm:t>
        <a:bodyPr/>
        <a:lstStyle/>
        <a:p>
          <a:endParaRPr lang="ru-RU"/>
        </a:p>
      </dgm:t>
    </dgm:pt>
    <dgm:pt modelId="{4AD027DD-9099-1942-93CC-09A178F3AA3F}" type="pres">
      <dgm:prSet presAssocID="{A5D94699-8663-E449-B997-175C7328A07D}" presName="sp" presStyleCnt="0"/>
      <dgm:spPr/>
    </dgm:pt>
    <dgm:pt modelId="{3F4779F1-8593-E546-97EF-2642AD7EA6CD}" type="pres">
      <dgm:prSet presAssocID="{2D692A2D-159E-844A-A824-871973EF8998}" presName="arrowAndChildren" presStyleCnt="0"/>
      <dgm:spPr/>
    </dgm:pt>
    <dgm:pt modelId="{BDDB1549-F464-FB45-9B5B-1E5A21BC57C8}" type="pres">
      <dgm:prSet presAssocID="{2D692A2D-159E-844A-A824-871973EF8998}" presName="parentTextArrow" presStyleLbl="node1" presStyleIdx="3" presStyleCnt="4"/>
      <dgm:spPr/>
      <dgm:t>
        <a:bodyPr/>
        <a:lstStyle/>
        <a:p>
          <a:endParaRPr lang="ru-RU"/>
        </a:p>
      </dgm:t>
    </dgm:pt>
  </dgm:ptLst>
  <dgm:cxnLst>
    <dgm:cxn modelId="{6290B205-44AB-484F-8678-6FC02C7063FF}" type="presOf" srcId="{C4B50BD3-F39C-0B46-80AE-D8F8F7E96288}" destId="{99409719-8B3B-9C48-AD44-B3B6E66CC190}" srcOrd="0" destOrd="0" presId="urn:microsoft.com/office/officeart/2005/8/layout/process4"/>
    <dgm:cxn modelId="{8E73ABCA-DC78-0B4C-8FE8-A2EA25DB4B0C}" type="presOf" srcId="{2D692A2D-159E-844A-A824-871973EF8998}" destId="{BDDB1549-F464-FB45-9B5B-1E5A21BC57C8}" srcOrd="0" destOrd="0" presId="urn:microsoft.com/office/officeart/2005/8/layout/process4"/>
    <dgm:cxn modelId="{C89582C6-1826-184A-842D-FFCDB2EB9CBE}" srcId="{F711615B-23D7-7448-99B7-BA5AEE5C37AE}" destId="{573CB3D2-4CDE-124E-93B8-A61CF4FD2D61}" srcOrd="2" destOrd="0" parTransId="{2E8FD94E-D94F-4B45-8AD1-1ABE9009CE21}" sibTransId="{4878B7E8-E50E-C344-ABB0-E663131A627C}"/>
    <dgm:cxn modelId="{BF4F9815-C6E8-D64B-8A10-0B268668AC0A}" srcId="{F711615B-23D7-7448-99B7-BA5AEE5C37AE}" destId="{C4B50BD3-F39C-0B46-80AE-D8F8F7E96288}" srcOrd="1" destOrd="0" parTransId="{9C15DB8F-5609-A741-8F89-ACC6143BCE57}" sibTransId="{CF1119FF-C38F-5F4E-AE18-E34638503312}"/>
    <dgm:cxn modelId="{2B3E1E08-F14B-BC4E-90C9-4DA8650CCE72}" srcId="{F711615B-23D7-7448-99B7-BA5AEE5C37AE}" destId="{2D692A2D-159E-844A-A824-871973EF8998}" srcOrd="0" destOrd="0" parTransId="{6480AC3C-A160-9549-9BB7-AC8B63B38347}" sibTransId="{A5D94699-8663-E449-B997-175C7328A07D}"/>
    <dgm:cxn modelId="{F40DE796-9C4E-7447-86D6-4DD527809E10}" type="presOf" srcId="{573CB3D2-4CDE-124E-93B8-A61CF4FD2D61}" destId="{6294678F-1FEA-124A-B6ED-0874ED8FC545}" srcOrd="0" destOrd="0" presId="urn:microsoft.com/office/officeart/2005/8/layout/process4"/>
    <dgm:cxn modelId="{9E89140C-8A3F-8642-A49E-23F7C311088E}" type="presOf" srcId="{F711615B-23D7-7448-99B7-BA5AEE5C37AE}" destId="{B162C546-4324-AF49-9A67-872023AAAC65}" srcOrd="0" destOrd="0" presId="urn:microsoft.com/office/officeart/2005/8/layout/process4"/>
    <dgm:cxn modelId="{BE2EAF87-CC08-5740-BEDC-0A7429AF1231}" type="presOf" srcId="{ADC93BF7-717B-C04D-A5DA-15CBFA1F6221}" destId="{FAFB526C-E5C0-9745-9FB9-14CD5C95E072}" srcOrd="0" destOrd="0" presId="urn:microsoft.com/office/officeart/2005/8/layout/process4"/>
    <dgm:cxn modelId="{F9E345E7-CFEF-4F41-8BB4-404AC0204D43}" srcId="{F711615B-23D7-7448-99B7-BA5AEE5C37AE}" destId="{ADC93BF7-717B-C04D-A5DA-15CBFA1F6221}" srcOrd="3" destOrd="0" parTransId="{D034A2CD-D54E-B440-BA1F-242440DB675C}" sibTransId="{063D0D52-777E-8948-8C55-0584331B8D2A}"/>
    <dgm:cxn modelId="{BB7E9D75-BA7A-F946-8307-F397E581836D}" type="presParOf" srcId="{B162C546-4324-AF49-9A67-872023AAAC65}" destId="{EE885C63-BA1C-7949-9224-81006D31FAD3}" srcOrd="0" destOrd="0" presId="urn:microsoft.com/office/officeart/2005/8/layout/process4"/>
    <dgm:cxn modelId="{4DFAF67F-DDC5-5F42-858A-591343F8E6A1}" type="presParOf" srcId="{EE885C63-BA1C-7949-9224-81006D31FAD3}" destId="{FAFB526C-E5C0-9745-9FB9-14CD5C95E072}" srcOrd="0" destOrd="0" presId="urn:microsoft.com/office/officeart/2005/8/layout/process4"/>
    <dgm:cxn modelId="{8FC41ECB-EDD6-EE44-A28F-A2490023C397}" type="presParOf" srcId="{B162C546-4324-AF49-9A67-872023AAAC65}" destId="{F007F761-CF2D-1A42-8608-8BD93CAD498D}" srcOrd="1" destOrd="0" presId="urn:microsoft.com/office/officeart/2005/8/layout/process4"/>
    <dgm:cxn modelId="{1BF56FFE-A4E2-0C4A-AAE0-14C2865FFA4A}" type="presParOf" srcId="{B162C546-4324-AF49-9A67-872023AAAC65}" destId="{228BCCA8-4369-5446-8351-B10A47415FBD}" srcOrd="2" destOrd="0" presId="urn:microsoft.com/office/officeart/2005/8/layout/process4"/>
    <dgm:cxn modelId="{891661B0-02A0-0B40-AF13-6F04B82BFA84}" type="presParOf" srcId="{228BCCA8-4369-5446-8351-B10A47415FBD}" destId="{6294678F-1FEA-124A-B6ED-0874ED8FC545}" srcOrd="0" destOrd="0" presId="urn:microsoft.com/office/officeart/2005/8/layout/process4"/>
    <dgm:cxn modelId="{A8822B09-21A6-8A44-8E4E-3DA9F9C5CAC1}" type="presParOf" srcId="{B162C546-4324-AF49-9A67-872023AAAC65}" destId="{7E0ED6A2-AE43-FE42-B0B1-67C75084F87D}" srcOrd="3" destOrd="0" presId="urn:microsoft.com/office/officeart/2005/8/layout/process4"/>
    <dgm:cxn modelId="{F9ABA3BF-9C09-9A4C-B34E-F60599ABEDC2}" type="presParOf" srcId="{B162C546-4324-AF49-9A67-872023AAAC65}" destId="{1F6CC833-5949-5443-8275-CDC48210B94C}" srcOrd="4" destOrd="0" presId="urn:microsoft.com/office/officeart/2005/8/layout/process4"/>
    <dgm:cxn modelId="{955CBC7F-1E41-AB43-A0DE-3545B3668C3A}" type="presParOf" srcId="{1F6CC833-5949-5443-8275-CDC48210B94C}" destId="{99409719-8B3B-9C48-AD44-B3B6E66CC190}" srcOrd="0" destOrd="0" presId="urn:microsoft.com/office/officeart/2005/8/layout/process4"/>
    <dgm:cxn modelId="{097B4352-4E8F-EE4C-B401-F2D730509CAD}" type="presParOf" srcId="{B162C546-4324-AF49-9A67-872023AAAC65}" destId="{4AD027DD-9099-1942-93CC-09A178F3AA3F}" srcOrd="5" destOrd="0" presId="urn:microsoft.com/office/officeart/2005/8/layout/process4"/>
    <dgm:cxn modelId="{B64B4611-0CDA-4743-B9DB-009EDCA781B9}" type="presParOf" srcId="{B162C546-4324-AF49-9A67-872023AAAC65}" destId="{3F4779F1-8593-E546-97EF-2642AD7EA6CD}" srcOrd="6" destOrd="0" presId="urn:microsoft.com/office/officeart/2005/8/layout/process4"/>
    <dgm:cxn modelId="{6938C312-ED9C-AB44-A10E-12EB9ACFE729}" type="presParOf" srcId="{3F4779F1-8593-E546-97EF-2642AD7EA6CD}" destId="{BDDB1549-F464-FB45-9B5B-1E5A21BC57C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526C-E5C0-9745-9FB9-14CD5C95E072}">
      <dsp:nvSpPr>
        <dsp:cNvPr id="0" name=""/>
        <dsp:cNvSpPr/>
      </dsp:nvSpPr>
      <dsp:spPr>
        <a:xfrm>
          <a:off x="0" y="3686084"/>
          <a:ext cx="3291115" cy="806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228600" marR="0" lvl="1" indent="-228600" algn="ctr" defTabSz="11557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D3.js</a:t>
          </a:r>
          <a:endParaRPr lang="ru-RU" sz="2400" kern="1200" dirty="0"/>
        </a:p>
      </dsp:txBody>
      <dsp:txXfrm>
        <a:off x="0" y="3686084"/>
        <a:ext cx="3291115" cy="806425"/>
      </dsp:txXfrm>
    </dsp:sp>
    <dsp:sp modelId="{6294678F-1FEA-124A-B6ED-0874ED8FC545}">
      <dsp:nvSpPr>
        <dsp:cNvPr id="0" name=""/>
        <dsp:cNvSpPr/>
      </dsp:nvSpPr>
      <dsp:spPr>
        <a:xfrm rot="10800000">
          <a:off x="0" y="2457898"/>
          <a:ext cx="3291115" cy="1240281"/>
        </a:xfrm>
        <a:prstGeom prst="upArrowCallout">
          <a:avLst/>
        </a:prstGeom>
        <a:solidFill>
          <a:schemeClr val="accent4">
            <a:hueOff val="-1759629"/>
            <a:satOff val="0"/>
            <a:lumOff val="12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Vega</a:t>
          </a:r>
          <a:endParaRPr lang="en-US" sz="2400" kern="1200" dirty="0" smtClean="0"/>
        </a:p>
      </dsp:txBody>
      <dsp:txXfrm rot="10800000">
        <a:off x="0" y="2457898"/>
        <a:ext cx="3291115" cy="805897"/>
      </dsp:txXfrm>
    </dsp:sp>
    <dsp:sp modelId="{99409719-8B3B-9C48-AD44-B3B6E66CC190}">
      <dsp:nvSpPr>
        <dsp:cNvPr id="0" name=""/>
        <dsp:cNvSpPr/>
      </dsp:nvSpPr>
      <dsp:spPr>
        <a:xfrm rot="10800000">
          <a:off x="0" y="1229713"/>
          <a:ext cx="3291115" cy="1240281"/>
        </a:xfrm>
        <a:prstGeom prst="upArrowCallout">
          <a:avLst/>
        </a:prstGeom>
        <a:solidFill>
          <a:schemeClr val="accent4">
            <a:hueOff val="-3519258"/>
            <a:satOff val="0"/>
            <a:lumOff val="243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Vega-Lite</a:t>
          </a:r>
          <a:endParaRPr lang="ru-RU" sz="2400" kern="1200" dirty="0"/>
        </a:p>
      </dsp:txBody>
      <dsp:txXfrm rot="10800000">
        <a:off x="0" y="1229713"/>
        <a:ext cx="3291115" cy="805897"/>
      </dsp:txXfrm>
    </dsp:sp>
    <dsp:sp modelId="{BDDB1549-F464-FB45-9B5B-1E5A21BC57C8}">
      <dsp:nvSpPr>
        <dsp:cNvPr id="0" name=""/>
        <dsp:cNvSpPr/>
      </dsp:nvSpPr>
      <dsp:spPr>
        <a:xfrm rot="10800000">
          <a:off x="0" y="1527"/>
          <a:ext cx="3291115" cy="1240281"/>
        </a:xfrm>
        <a:prstGeom prst="upArrowCallout">
          <a:avLst/>
        </a:prstGeom>
        <a:solidFill>
          <a:schemeClr val="accent4">
            <a:hueOff val="-5278887"/>
            <a:satOff val="0"/>
            <a:lumOff val="364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Altair</a:t>
          </a:r>
          <a:endParaRPr lang="ru-RU" sz="2400" kern="1200" dirty="0"/>
        </a:p>
      </dsp:txBody>
      <dsp:txXfrm rot="10800000">
        <a:off x="0" y="1527"/>
        <a:ext cx="3291115" cy="805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1B95D-7353-3245-8F05-BBAA81CDEA15}" type="datetimeFigureOut">
              <a:rPr lang="ru-RU" smtClean="0"/>
              <a:t>04.05.2019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BFBA8-893D-AB4F-A3AA-AD7AEDAE20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043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AB587-39AD-4D0A-BDEC-4691E9C60B51}" type="datetimeFigureOut">
              <a:rPr lang="ru-RU" smtClean="0"/>
              <a:pPr/>
              <a:t>04.05.2019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8429D-F7CF-4EC1-BE1B-2E44E5E204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5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11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Пожалуй</a:t>
            </a:r>
            <a:r>
              <a:rPr lang="ru-RU" baseline="0" dirty="0" smtClean="0"/>
              <a:t> самый известный пример интерактивной графики</a:t>
            </a:r>
          </a:p>
          <a:p>
            <a:r>
              <a:rPr lang="ru-RU" baseline="0" dirty="0" smtClean="0"/>
              <a:t>Мир изменился</a:t>
            </a:r>
          </a:p>
          <a:p>
            <a:r>
              <a:rPr lang="ru-RU" baseline="0" dirty="0" smtClean="0"/>
              <a:t>Открытые данные и средства визуализации</a:t>
            </a:r>
          </a:p>
          <a:p>
            <a:r>
              <a:rPr lang="ru-RU" baseline="0" dirty="0" smtClean="0"/>
              <a:t>Что изменилось за последние 13 лет?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9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36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6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62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Добавим</a:t>
            </a:r>
            <a:r>
              <a:rPr lang="ru-RU" baseline="0" dirty="0" smtClean="0"/>
              <a:t> трансформацию: выберем фильтром данные за 1960 год</a:t>
            </a:r>
          </a:p>
          <a:p>
            <a:r>
              <a:rPr lang="ru-RU" baseline="0" dirty="0" smtClean="0"/>
              <a:t>А цветом обозначим регион страны</a:t>
            </a:r>
          </a:p>
          <a:p>
            <a:endParaRPr lang="ru-RU" baseline="0" dirty="0" smtClean="0"/>
          </a:p>
          <a:p>
            <a:r>
              <a:rPr lang="ru-RU" baseline="0" dirty="0" smtClean="0"/>
              <a:t>Обрате внимание на легенду, она теперь отражает, что цвет кодирует </a:t>
            </a:r>
            <a:r>
              <a:rPr lang="ru-RU" baseline="0" dirty="0" err="1" smtClean="0"/>
              <a:t>категоригориальный</a:t>
            </a:r>
            <a:r>
              <a:rPr lang="ru-RU" baseline="0" dirty="0" smtClean="0"/>
              <a:t> признак или </a:t>
            </a:r>
            <a:r>
              <a:rPr lang="en-US" baseline="0" dirty="0" smtClean="0"/>
              <a:t>nominal </a:t>
            </a:r>
            <a:r>
              <a:rPr lang="ru-RU" baseline="0" dirty="0" smtClean="0"/>
              <a:t>в терминах </a:t>
            </a:r>
            <a:r>
              <a:rPr lang="en-US" baseline="0" dirty="0" smtClean="0"/>
              <a:t>Altair</a:t>
            </a:r>
          </a:p>
          <a:p>
            <a:r>
              <a:rPr lang="ru-RU" baseline="0" dirty="0" smtClean="0"/>
              <a:t>Углубимся в процесс кодирования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164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Ханс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Рослинг</a:t>
            </a:r>
            <a:r>
              <a:rPr lang="ru-RU" baseline="0" dirty="0" smtClean="0"/>
              <a:t> продавал идею открытых данных доступной визуализации</a:t>
            </a:r>
          </a:p>
          <a:p>
            <a:r>
              <a:rPr lang="ru-RU" baseline="0" dirty="0" smtClean="0"/>
              <a:t>И мир изменился, этот пример </a:t>
            </a:r>
            <a:r>
              <a:rPr lang="ru-RU" baseline="0" dirty="0" err="1" smtClean="0"/>
              <a:t>показывае</a:t>
            </a:r>
            <a:r>
              <a:rPr lang="ru-RU" baseline="0" dirty="0" smtClean="0"/>
              <a:t> что идеи это двигают мир</a:t>
            </a:r>
          </a:p>
          <a:p>
            <a:r>
              <a:rPr lang="ru-RU" baseline="0" dirty="0" smtClean="0"/>
              <a:t>За </a:t>
            </a:r>
            <a:r>
              <a:rPr lang="ru-RU" baseline="0" dirty="0" err="1" smtClean="0"/>
              <a:t>альтаиром</a:t>
            </a:r>
            <a:r>
              <a:rPr lang="ru-RU" baseline="0" dirty="0" smtClean="0"/>
              <a:t> стоит идея грамматики графики </a:t>
            </a:r>
            <a:r>
              <a:rPr lang="ru-RU" baseline="0" dirty="0" err="1" smtClean="0"/>
              <a:t>вега-лайт</a:t>
            </a:r>
            <a:r>
              <a:rPr lang="ru-RU" baseline="0" dirty="0" smtClean="0"/>
              <a:t> о ней и поговорим</a:t>
            </a:r>
          </a:p>
          <a:p>
            <a:r>
              <a:rPr lang="ru-RU" baseline="0" dirty="0" smtClean="0"/>
              <a:t>Три компонента</a:t>
            </a:r>
          </a:p>
          <a:p>
            <a:r>
              <a:rPr lang="ru-RU" baseline="0" dirty="0" err="1" smtClean="0"/>
              <a:t>Граматика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гарафики</a:t>
            </a:r>
            <a:r>
              <a:rPr lang="ru-RU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сроит статический </a:t>
            </a:r>
            <a:r>
              <a:rPr lang="ru-RU" baseline="0" dirty="0" err="1" smtClean="0"/>
              <a:t>граифи</a:t>
            </a:r>
            <a:endParaRPr lang="ru-RU" baseline="0" dirty="0" smtClean="0"/>
          </a:p>
          <a:p>
            <a:r>
              <a:rPr lang="ru-RU" baseline="0" dirty="0" err="1" smtClean="0"/>
              <a:t>Алгеба</a:t>
            </a:r>
            <a:r>
              <a:rPr lang="ru-RU" baseline="0" dirty="0" smtClean="0"/>
              <a:t> композиции </a:t>
            </a:r>
            <a:r>
              <a:rPr lang="mr-IN" baseline="0" dirty="0" smtClean="0"/>
              <a:t>–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соеденяет</a:t>
            </a:r>
            <a:r>
              <a:rPr lang="ru-RU" baseline="0" dirty="0" smtClean="0"/>
              <a:t> несколько </a:t>
            </a:r>
            <a:r>
              <a:rPr lang="ru-RU" baseline="0" dirty="0" err="1" smtClean="0"/>
              <a:t>гарафиков</a:t>
            </a:r>
            <a:r>
              <a:rPr lang="ru-RU" baseline="0" dirty="0" smtClean="0"/>
              <a:t> </a:t>
            </a:r>
          </a:p>
          <a:p>
            <a:r>
              <a:rPr lang="ru-RU" baseline="0" dirty="0" smtClean="0"/>
              <a:t>И </a:t>
            </a:r>
            <a:r>
              <a:rPr lang="ru-RU" baseline="0" dirty="0" err="1" smtClean="0"/>
              <a:t>гарматика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взаимодей</a:t>
            </a:r>
            <a:r>
              <a:rPr lang="ru-RU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описывает </a:t>
            </a:r>
            <a:r>
              <a:rPr lang="ru-RU" baseline="0" dirty="0" err="1" smtClean="0"/>
              <a:t>взимодействие</a:t>
            </a:r>
            <a:r>
              <a:rPr lang="ru-RU" baseline="0" dirty="0" smtClean="0"/>
              <a:t> межу графиками и с пользователем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39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нижней схеме повторена </a:t>
            </a:r>
            <a:r>
              <a:rPr lang="ru-RU" baseline="0" dirty="0" err="1" smtClean="0"/>
              <a:t>таже</a:t>
            </a:r>
            <a:r>
              <a:rPr lang="ru-RU" baseline="0" dirty="0" smtClean="0"/>
              <a:t> идея грамматики на более детальном урне</a:t>
            </a:r>
            <a:endParaRPr lang="ru-RU" dirty="0" smtClean="0"/>
          </a:p>
          <a:p>
            <a:pPr marL="171450" indent="-171450">
              <a:buFont typeface="Arial" charset="0"/>
              <a:buChar char="•"/>
            </a:pPr>
            <a:r>
              <a:rPr lang="ru-RU" dirty="0" smtClean="0"/>
              <a:t>Поле данных трансформируется функцией</a:t>
            </a:r>
            <a:endParaRPr lang="ru-RU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И далее кодируется через шкалу в атрибут образа: канал и его легенду или ось</a:t>
            </a:r>
          </a:p>
          <a:p>
            <a:pPr marL="171450" indent="-171450">
              <a:buFont typeface="Arial" charset="0"/>
              <a:buChar char="•"/>
            </a:pPr>
            <a:endParaRPr lang="ru-RU" baseline="0" dirty="0" smtClean="0"/>
          </a:p>
          <a:p>
            <a:pPr marL="0" indent="0">
              <a:buFont typeface="Arial" charset="0"/>
              <a:buNone/>
            </a:pPr>
            <a:r>
              <a:rPr lang="ru-RU" baseline="0" dirty="0" smtClean="0"/>
              <a:t>Теперь соответствия элементов </a:t>
            </a:r>
            <a:r>
              <a:rPr lang="ru-RU" baseline="0" dirty="0" err="1" smtClean="0"/>
              <a:t>ниженей</a:t>
            </a:r>
            <a:r>
              <a:rPr lang="ru-RU" baseline="0" dirty="0" smtClean="0"/>
              <a:t>  диаграммы в коде размечены цветами, маркеры остались прежними: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Чтобы приблизится к нашему примеру я добавил население размер маркера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А в цвете, я указал явно тип данных: упорядоченный</a:t>
            </a:r>
            <a:r>
              <a:rPr lang="en-US" baseline="0" dirty="0" smtClean="0"/>
              <a:t> </a:t>
            </a:r>
            <a:r>
              <a:rPr lang="ru-RU" baseline="0" dirty="0" smtClean="0"/>
              <a:t>или </a:t>
            </a:r>
            <a:r>
              <a:rPr lang="en-US" baseline="0" dirty="0" smtClean="0"/>
              <a:t>ordinal</a:t>
            </a:r>
            <a:r>
              <a:rPr lang="ru-RU" baseline="0" dirty="0" smtClean="0"/>
              <a:t> в терминах </a:t>
            </a:r>
            <a:r>
              <a:rPr lang="en-US" baseline="0" dirty="0" smtClean="0"/>
              <a:t>Altair</a:t>
            </a:r>
          </a:p>
          <a:p>
            <a:pPr marL="0" lvl="0" indent="0">
              <a:buFont typeface="Arial" charset="0"/>
              <a:buNone/>
            </a:pPr>
            <a:r>
              <a:rPr lang="ru-RU" baseline="0" dirty="0" smtClean="0"/>
              <a:t>На графике вновь изменилась легенда и цветовая шкала предполагает порядка в данных, алфавитный в данном случае.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07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28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72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7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нижней схеме повторена </a:t>
            </a:r>
            <a:r>
              <a:rPr lang="ru-RU" baseline="0" dirty="0" err="1" smtClean="0"/>
              <a:t>таже</a:t>
            </a:r>
            <a:r>
              <a:rPr lang="ru-RU" baseline="0" dirty="0" smtClean="0"/>
              <a:t> идея грамматики на более детальном урне</a:t>
            </a:r>
            <a:endParaRPr lang="ru-RU" dirty="0" smtClean="0"/>
          </a:p>
          <a:p>
            <a:pPr marL="171450" indent="-171450">
              <a:buFont typeface="Arial" charset="0"/>
              <a:buChar char="•"/>
            </a:pPr>
            <a:r>
              <a:rPr lang="ru-RU" dirty="0" smtClean="0"/>
              <a:t>Поле данных трансформируется функцией</a:t>
            </a:r>
            <a:endParaRPr lang="ru-RU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И далее кодируется через шкалу в атрибут образа: канал и его легенду или ось</a:t>
            </a:r>
          </a:p>
          <a:p>
            <a:pPr marL="171450" indent="-171450">
              <a:buFont typeface="Arial" charset="0"/>
              <a:buChar char="•"/>
            </a:pPr>
            <a:endParaRPr lang="ru-RU" baseline="0" dirty="0" smtClean="0"/>
          </a:p>
          <a:p>
            <a:pPr marL="0" indent="0">
              <a:buFont typeface="Arial" charset="0"/>
              <a:buNone/>
            </a:pPr>
            <a:r>
              <a:rPr lang="ru-RU" baseline="0" dirty="0" smtClean="0"/>
              <a:t>Теперь соответствия элементов </a:t>
            </a:r>
            <a:r>
              <a:rPr lang="ru-RU" baseline="0" dirty="0" err="1" smtClean="0"/>
              <a:t>ниженей</a:t>
            </a:r>
            <a:r>
              <a:rPr lang="ru-RU" baseline="0" dirty="0" smtClean="0"/>
              <a:t>  диаграммы в коде размечены цветами, маркеры остались прежними: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Чтобы приблизится к нашему примеру я добавил население размер маркера</a:t>
            </a:r>
          </a:p>
          <a:p>
            <a:pPr marL="171450" indent="-171450">
              <a:buFont typeface="Arial" charset="0"/>
              <a:buChar char="•"/>
            </a:pPr>
            <a:r>
              <a:rPr lang="ru-RU" baseline="0" dirty="0" smtClean="0"/>
              <a:t>А в цвете, я указал явно тип данных: упорядоченный</a:t>
            </a:r>
            <a:r>
              <a:rPr lang="en-US" baseline="0" dirty="0" smtClean="0"/>
              <a:t> </a:t>
            </a:r>
            <a:r>
              <a:rPr lang="ru-RU" baseline="0" dirty="0" smtClean="0"/>
              <a:t>или </a:t>
            </a:r>
            <a:r>
              <a:rPr lang="en-US" baseline="0" dirty="0" smtClean="0"/>
              <a:t>ordinal</a:t>
            </a:r>
            <a:r>
              <a:rPr lang="ru-RU" baseline="0" dirty="0" smtClean="0"/>
              <a:t> в терминах </a:t>
            </a:r>
            <a:r>
              <a:rPr lang="en-US" baseline="0" dirty="0" smtClean="0"/>
              <a:t>Altair</a:t>
            </a:r>
          </a:p>
          <a:p>
            <a:pPr marL="0" lvl="0" indent="0">
              <a:buFont typeface="Arial" charset="0"/>
              <a:buNone/>
            </a:pPr>
            <a:r>
              <a:rPr lang="ru-RU" baseline="0" dirty="0" smtClean="0"/>
              <a:t>На графике вновь изменилась легенда и цветовая шкала предполагает порядка в данных, алфавитный в данном случае.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45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99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233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888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018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217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775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0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5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14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0793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659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386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286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005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94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0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1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714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10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6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65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Altair </a:t>
            </a:r>
            <a:endParaRPr lang="ru-RU" dirty="0" smtClean="0"/>
          </a:p>
          <a:p>
            <a:r>
              <a:rPr lang="ru-RU" dirty="0" smtClean="0"/>
              <a:t>О</a:t>
            </a:r>
            <a:r>
              <a:rPr lang="ru-RU" baseline="0" dirty="0" smtClean="0"/>
              <a:t> грамматике графики или о  языке </a:t>
            </a:r>
            <a:r>
              <a:rPr lang="ru-RU" baseline="0" dirty="0" err="1" smtClean="0"/>
              <a:t>диограмм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8429D-F7CF-4EC1-BE1B-2E44E5E2047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08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672" y="474177"/>
            <a:ext cx="8504428" cy="43948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85788" y="1371600"/>
            <a:ext cx="11009312" cy="4608576"/>
          </a:xfrm>
        </p:spPr>
        <p:txBody>
          <a:bodyPr/>
          <a:lstStyle>
            <a:lvl5pPr marL="228600" indent="-228600">
              <a:buFont typeface="+mj-lt"/>
              <a:buAutoNum type="arabicPeriod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C3AD-129F-134D-AFD2-7BF20FD510C5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2793-BAAF-D148-9B36-D9610BDE2BBD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9FA5-600F-B040-8F5E-A410E277B7D1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0521-F85F-AF48-A3A7-3BEDF304349C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29C6-A390-D045-BE42-70081B28993E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045D-4DE0-BF49-9301-F89B32B934EB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FAFC-BD62-9841-861B-0920BBC8BE2E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65296-D54D-C64A-97F9-0B61EC823404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4E38-84BF-364A-9041-A099AB69C135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F395A-D24A-A042-8925-F9D39324475F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65AE-01ED-274B-8E6F-FAD74B00D943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4220-508B-D44D-A693-810F07DC5209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55357" y="6181838"/>
            <a:ext cx="1039743" cy="209475"/>
          </a:xfrm>
        </p:spPr>
        <p:txBody>
          <a:bodyPr/>
          <a:lstStyle/>
          <a:p>
            <a:fld id="{552730D0-35CB-DB4D-B20F-0EBB69FFFDF9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12371" y="6181838"/>
            <a:ext cx="9542986" cy="224603"/>
          </a:xfrm>
        </p:spPr>
        <p:txBody>
          <a:bodyPr/>
          <a:lstStyle>
            <a:lvl1pPr>
              <a:defRPr sz="130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5100" y="6181838"/>
            <a:ext cx="523195" cy="239729"/>
          </a:xfrm>
        </p:spPr>
        <p:txBody>
          <a:bodyPr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625A-A114-7945-A4D3-846AD50472A4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BC4D-AEEF-264C-BA59-B79ED4AE5C8C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6FF0-C7FD-B741-8BA6-94E21FB68AA6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758" y="1389861"/>
            <a:ext cx="10976834" cy="4735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Образец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smtClean="0"/>
              <a:t>Второй </a:t>
            </a:r>
            <a:r>
              <a:rPr lang="en-US" dirty="0" err="1" smtClean="0"/>
              <a:t>уровень</a:t>
            </a:r>
            <a:r>
              <a:rPr lang="ru-RU" dirty="0" smtClean="0"/>
              <a:t> папа  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мама 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мама </a:t>
            </a:r>
            <a:endParaRPr lang="en-US" dirty="0" smtClean="0"/>
          </a:p>
          <a:p>
            <a:pPr marL="0" lvl="5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20000"/>
            </a:pPr>
            <a:r>
              <a:rPr lang="en-US" dirty="0" err="1" smtClean="0"/>
              <a:t>Пятый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r>
              <a:rPr lang="ru-RU" dirty="0" smtClean="0"/>
              <a:t> папа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259" y="6286577"/>
            <a:ext cx="3313235" cy="224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baseline="0">
                <a:solidFill>
                  <a:schemeClr val="tx2"/>
                </a:solidFill>
              </a:defRPr>
            </a:lvl1pPr>
          </a:lstStyle>
          <a:p>
            <a:fld id="{3AF90671-4C5F-0A4D-A29D-CD0DABF5BDFB}" type="datetime1">
              <a:rPr lang="ru-RU" smtClean="0"/>
              <a:t>04.05.2019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9174" y="6286577"/>
            <a:ext cx="5910243" cy="224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Supplementary materials (demo, notebook):  https://iliatimofeev.github.io/PyData2019Altair/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4591" y="6286577"/>
            <a:ext cx="597409" cy="2050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2"/>
                </a:solidFill>
              </a:defRPr>
            </a:lvl1pPr>
          </a:lstStyle>
          <a:p>
            <a:fld id="{B1DB3B44-867B-7748-9EC6-F47933B664C9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0" y="1310381"/>
            <a:ext cx="12192000" cy="0"/>
          </a:xfrm>
          <a:prstGeom prst="line">
            <a:avLst/>
          </a:prstGeom>
          <a:ln w="31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404579" y="0"/>
            <a:ext cx="0" cy="6858000"/>
          </a:xfrm>
          <a:prstGeom prst="line">
            <a:avLst/>
          </a:prstGeom>
          <a:ln w="31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1"/>
        </a:buClr>
        <a:buSzPct val="160000"/>
        <a:buFont typeface="Arial" panose="020B0604020202020204" pitchFamily="34" charset="0"/>
        <a:buNone/>
        <a:defRPr lang="en-US" sz="1800" b="1" kern="1200" cap="none" baseline="0" dirty="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60000"/>
        <a:buFont typeface="Arial" panose="020B0604020202020204" pitchFamily="34" charset="0"/>
        <a:buNone/>
        <a:defRPr lang="en-US" sz="1400" b="1" kern="1200" cap="none" baseline="0" dirty="0" smtClean="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160000"/>
        <a:buFont typeface="Arial" panose="020B0604020202020204" pitchFamily="34" charset="0"/>
        <a:buNone/>
        <a:defRPr lang="en-US" sz="1200" kern="1200" cap="none" baseline="0" dirty="0" smtClean="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120000"/>
        <a:buFont typeface=".HelveticaNeueDeskInterface-Regular" charset="0"/>
        <a:buChar char="✓"/>
        <a:defRPr lang="en-US" sz="1200" kern="1200" cap="none" baseline="0" dirty="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160000"/>
        <a:buFont typeface="Wingdings" charset="2"/>
        <a:buNone/>
        <a:defRPr lang="en-US" sz="1200" kern="1200" cap="none" baseline="0" dirty="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accent1">
            <a:lumMod val="60000"/>
            <a:lumOff val="40000"/>
          </a:schemeClr>
        </a:buClr>
        <a:buSzPct val="160000"/>
        <a:buFont typeface="+mj-lt"/>
        <a:buAutoNum type="arabicPeriod"/>
        <a:defRPr sz="1200" kern="1200" cap="none" baseline="0">
          <a:solidFill>
            <a:schemeClr val="tx2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0">
          <p15:clr>
            <a:srgbClr val="F26B43"/>
          </p15:clr>
        </p15:guide>
        <p15:guide id="2" orient="horz" pos="958">
          <p15:clr>
            <a:srgbClr val="F26B43"/>
          </p15:clr>
        </p15:guide>
        <p15:guide id="3" pos="7219">
          <p15:clr>
            <a:srgbClr val="F26B43"/>
          </p15:clr>
        </p15:guide>
        <p15:guide id="4" pos="369">
          <p15:clr>
            <a:srgbClr val="F26B43"/>
          </p15:clr>
        </p15:guide>
        <p15:guide id="5" pos="7304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2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liatimofeev.github.io/PyData2019Altair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VimVzgtD6w" TargetMode="External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aHRWj04D4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25.tiff"/><Relationship Id="rId5" Type="http://schemas.openxmlformats.org/officeDocument/2006/relationships/image" Target="../media/image30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5.tiff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eg"/><Relationship Id="rId16" Type="http://schemas.microsoft.com/office/2007/relationships/hdphoto" Target="../media/hdphoto1.wdp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vegawidget.github.io/altair/" TargetMode="External"/><Relationship Id="rId6" Type="http://schemas.openxmlformats.org/officeDocument/2006/relationships/hyperlink" Target="http://fredo-dedup.github.io/VegaLite.jl/stable/" TargetMode="External"/><Relationship Id="rId7" Type="http://schemas.openxmlformats.org/officeDocument/2006/relationships/hyperlink" Target="https://altair-viz.github.io/" TargetMode="External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5.gif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36.png"/><Relationship Id="rId5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4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44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hyperlink" Target="http://www.healthdata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gif"/><Relationship Id="rId3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schema/vega-lite/v3.2.0.json" TargetMode="Externa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tiff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s://vega.github.io/schema/vega-lite/v3.2.0.json" TargetMode="External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hyperlink" Target="https://github.com/altair-viz/altair_data_server" TargetMode="External"/><Relationship Id="rId9" Type="http://schemas.openxmlformats.org/officeDocument/2006/relationships/image" Target="../media/image11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tiff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hyperlink" Target="https://vegawidget.github.io/altair/" TargetMode="External"/><Relationship Id="rId9" Type="http://schemas.openxmlformats.org/officeDocument/2006/relationships/hyperlink" Target="http://fredo-dedup.github.io/VegaLite.jl/stable/" TargetMode="External"/><Relationship Id="rId10" Type="http://schemas.openxmlformats.org/officeDocument/2006/relationships/hyperlink" Target="https://altair-viz.github.io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liatimofeev.github.io/PyData2019Altair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data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62873" y="1657810"/>
            <a:ext cx="10697290" cy="13684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/>
              <a:t>Интерактивные графики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dirty="0"/>
              <a:t>с примерами </a:t>
            </a:r>
            <a:r>
              <a:rPr lang="ru-RU" dirty="0" err="1" smtClean="0"/>
              <a:t>Altair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 err="1" smtClean="0"/>
              <a:t>Vega</a:t>
            </a:r>
            <a:r>
              <a:rPr lang="en-US" dirty="0" smtClean="0"/>
              <a:t>-Lite</a:t>
            </a:r>
            <a:r>
              <a:rPr lang="ru-RU" dirty="0" smtClean="0"/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82909" y="3275452"/>
            <a:ext cx="7990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b="1" dirty="0"/>
              <a:t>Илья Тимофеев</a:t>
            </a:r>
            <a:r>
              <a:rPr lang="ru-RU" sz="2000" dirty="0"/>
              <a:t>, Старший партнер, </a:t>
            </a:r>
            <a:r>
              <a:rPr lang="ru-RU" sz="2000" dirty="0" smtClean="0"/>
              <a:t>ТТС </a:t>
            </a:r>
            <a:r>
              <a:rPr lang="ru-RU" sz="2000" dirty="0" err="1" smtClean="0"/>
              <a:t>Консталтинг</a:t>
            </a:r>
            <a:endParaRPr lang="ru-RU" sz="20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6250495" y="5947864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iliatimofeev.github.io/DataFest2019Altair</a:t>
            </a:r>
            <a:r>
              <a:rPr lang="en-US" sz="1600" dirty="0">
                <a:hlinkClick r:id="rId3"/>
              </a:rPr>
              <a:t>/</a:t>
            </a:r>
            <a:endParaRPr lang="ru-RU" sz="1600" dirty="0"/>
          </a:p>
        </p:txBody>
      </p:sp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2" y="3471241"/>
            <a:ext cx="3192376" cy="319237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6250495" y="5589240"/>
            <a:ext cx="5022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Supplementary materials (notebook, slides, links):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653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 interaction for speaker </a:t>
            </a:r>
            <a:r>
              <a:rPr lang="en-US" dirty="0"/>
              <a:t>slides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0460" y="916698"/>
            <a:ext cx="6364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Hans </a:t>
            </a:r>
            <a:r>
              <a:rPr lang="en-US" sz="1600" b="1" dirty="0" err="1"/>
              <a:t>Rosling</a:t>
            </a:r>
            <a:r>
              <a:rPr lang="en-US" sz="1600" b="1" dirty="0"/>
              <a:t> </a:t>
            </a:r>
            <a:r>
              <a:rPr lang="en-US" sz="1600" dirty="0"/>
              <a:t>several myths about world development </a:t>
            </a:r>
            <a:r>
              <a:rPr lang="en-US" sz="1600" dirty="0">
                <a:hlinkClick r:id="rId3"/>
              </a:rPr>
              <a:t>TED</a:t>
            </a:r>
            <a:r>
              <a:rPr lang="ru-RU" sz="1600" dirty="0"/>
              <a:t> </a:t>
            </a:r>
            <a:r>
              <a:rPr lang="en-US" sz="1600" dirty="0" smtClean="0"/>
              <a:t>2006</a:t>
            </a:r>
            <a:endParaRPr lang="ru-RU" sz="1600" dirty="0"/>
          </a:p>
        </p:txBody>
      </p:sp>
      <p:pic>
        <p:nvPicPr>
          <p:cNvPr id="24578" name="Picture 2" descr="Ð°ÑÑÐ¸Ð½ÐºÐ¸ Ð¿Ð¾ Ð·Ð°Ð¿ÑÐ¾ÑÑ Hans Rosling 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2" y="1310193"/>
            <a:ext cx="11023373" cy="57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1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Interactivity application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315364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38715" y="5313712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32577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Altair application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642197" y="5315364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9038715" y="5313712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7586661" y="532577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smtClean="0">
                <a:solidFill>
                  <a:schemeClr val="tx1"/>
                </a:solidFill>
              </a:rPr>
              <a:t>Article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3542012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smtClean="0">
                <a:solidFill>
                  <a:schemeClr val="tx1"/>
                </a:solidFill>
              </a:rPr>
              <a:t>Dashboard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5348244" y="5324941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0" dirty="0" smtClean="0">
                <a:solidFill>
                  <a:schemeClr val="tx1"/>
                </a:solidFill>
              </a:rPr>
              <a:t>Infographics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Life expectancy at birth GDP per capita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5" y="1463803"/>
            <a:ext cx="10824983" cy="47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Zoom and data point info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1532031"/>
            <a:ext cx="11036300" cy="485140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065" y="2800086"/>
            <a:ext cx="305949" cy="2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6" y="1520825"/>
            <a:ext cx="11080592" cy="481251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First Step into Altair API</a:t>
            </a:r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723528" y="3854028"/>
            <a:ext cx="3349624" cy="1591196"/>
            <a:chOff x="585789" y="2312542"/>
            <a:chExt cx="3349624" cy="1591196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585789" y="2312542"/>
              <a:ext cx="380411" cy="159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1019176" y="2312542"/>
              <a:ext cx="2916237" cy="159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latin typeface="SF Mono Heavy" charset="0"/>
                  <a:ea typeface="SF Mono Heavy" charset="0"/>
                  <a:cs typeface="SF Mono Heavy" charset="0"/>
                </a:rPr>
                <a:t>pandas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pd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</a:t>
              </a:r>
            </a:p>
            <a:p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df_data.vgplot.scatter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 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 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c=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7104112" y="3127073"/>
            <a:ext cx="3694935" cy="2494089"/>
            <a:chOff x="7765228" y="2341780"/>
            <a:chExt cx="3694935" cy="2494089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7765228" y="2341780"/>
              <a:ext cx="372423" cy="249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8173950" y="2341780"/>
              <a:ext cx="3286213" cy="249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 err="1">
                  <a:latin typeface="SF Mono Heavy" charset="0"/>
                  <a:ea typeface="SF Mono Heavy" charset="0"/>
                  <a:cs typeface="SF Mono Heavy" charset="0"/>
                </a:rPr>
                <a:t>altair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alt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mark_point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.encode(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   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       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  color=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27" name="Заголовок 1"/>
          <p:cNvSpPr txBox="1">
            <a:spLocks/>
          </p:cNvSpPr>
          <p:nvPr/>
        </p:nvSpPr>
        <p:spPr>
          <a:xfrm>
            <a:off x="5610225" y="3954109"/>
            <a:ext cx="926848" cy="62701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mtClean="0">
                <a:solidFill>
                  <a:srgbClr val="000000"/>
                </a:solidFill>
              </a:rPr>
              <a:t>VS</a:t>
            </a:r>
            <a:endParaRPr lang="en-US" sz="3600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3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714375" y="1404413"/>
            <a:ext cx="4553364" cy="5764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Grammar of Graphics</a:t>
            </a:r>
          </a:p>
          <a:p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5666299"/>
            <a:ext cx="10745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Vega-Lite presented by authors :</a:t>
            </a:r>
            <a:br>
              <a:rPr lang="en-US" sz="1400" b="1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Vega </a:t>
            </a:r>
            <a:r>
              <a:rPr lang="en-US" sz="1400" dirty="0">
                <a:solidFill>
                  <a:srgbClr val="000000"/>
                </a:solidFill>
              </a:rPr>
              <a:t>Lite: A </a:t>
            </a:r>
            <a:r>
              <a:rPr lang="en-US" sz="1400" dirty="0" smtClean="0">
                <a:solidFill>
                  <a:srgbClr val="000000"/>
                </a:solidFill>
              </a:rPr>
              <a:t>Grammar </a:t>
            </a:r>
            <a:r>
              <a:rPr lang="en-US" sz="1400" dirty="0">
                <a:solidFill>
                  <a:srgbClr val="000000"/>
                </a:solidFill>
              </a:rPr>
              <a:t>of Interactive Graphics - </a:t>
            </a:r>
            <a:r>
              <a:rPr lang="en-US" sz="1400" dirty="0" err="1">
                <a:solidFill>
                  <a:srgbClr val="000000"/>
                </a:solidFill>
              </a:rPr>
              <a:t>Wongsuphasawat</a:t>
            </a:r>
            <a:r>
              <a:rPr lang="en-US" sz="1400" dirty="0">
                <a:solidFill>
                  <a:srgbClr val="000000"/>
                </a:solidFill>
              </a:rPr>
              <a:t>, Moritz, and </a:t>
            </a:r>
            <a:r>
              <a:rPr lang="en-US" sz="1400" dirty="0" err="1">
                <a:solidFill>
                  <a:srgbClr val="000000"/>
                </a:solidFill>
              </a:rPr>
              <a:t>Satyanarayan</a:t>
            </a:r>
            <a:r>
              <a:rPr lang="en-US" sz="1400" dirty="0">
                <a:solidFill>
                  <a:srgbClr val="000000"/>
                </a:solidFill>
              </a:rPr>
              <a:t> </a:t>
            </a:r>
            <a:r>
              <a:rPr lang="en-US" sz="1400" u="sng" dirty="0">
                <a:solidFill>
                  <a:srgbClr val="337AB7"/>
                </a:solidFill>
                <a:hlinkClick r:id="rId3"/>
              </a:rPr>
              <a:t>Open Viz Conf 2017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8" y="1997908"/>
            <a:ext cx="3415560" cy="1521398"/>
          </a:xfrm>
          <a:prstGeom prst="rect">
            <a:avLst/>
          </a:prstGeom>
        </p:spPr>
      </p:pic>
      <p:sp>
        <p:nvSpPr>
          <p:cNvPr id="10" name="Объект 4"/>
          <p:cNvSpPr txBox="1">
            <a:spLocks/>
          </p:cNvSpPr>
          <p:nvPr/>
        </p:nvSpPr>
        <p:spPr>
          <a:xfrm>
            <a:off x="7871980" y="3425180"/>
            <a:ext cx="4553364" cy="46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+mj-lt"/>
              <a:buAutoNum type="arabicPeriod"/>
              <a:defRPr lang="en-US"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View Composition Algebra</a:t>
            </a:r>
          </a:p>
        </p:txBody>
      </p:sp>
      <p:sp>
        <p:nvSpPr>
          <p:cNvPr id="11" name="Объект 4"/>
          <p:cNvSpPr txBox="1">
            <a:spLocks/>
          </p:cNvSpPr>
          <p:nvPr/>
        </p:nvSpPr>
        <p:spPr>
          <a:xfrm>
            <a:off x="4157775" y="2394846"/>
            <a:ext cx="3857625" cy="570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+mj-lt"/>
              <a:buAutoNum type="arabicPeriod"/>
              <a:defRPr lang="en-US"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Grammar of interaction</a:t>
            </a:r>
          </a:p>
          <a:p>
            <a:endParaRPr lang="en-US" sz="24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28" y="3932190"/>
            <a:ext cx="3035300" cy="166370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17" y="2879095"/>
            <a:ext cx="3173343" cy="1697531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A</a:t>
            </a:r>
            <a:r>
              <a:rPr lang="en-US" cap="none" dirty="0">
                <a:solidFill>
                  <a:srgbClr val="000000"/>
                </a:solidFill>
              </a:rPr>
              <a:t>l</a:t>
            </a:r>
            <a:r>
              <a:rPr lang="en-US" cap="none" dirty="0" smtClean="0">
                <a:solidFill>
                  <a:srgbClr val="000000"/>
                </a:solidFill>
              </a:rPr>
              <a:t>tair: </a:t>
            </a:r>
            <a:r>
              <a:rPr lang="en-US" cap="none" dirty="0">
                <a:solidFill>
                  <a:srgbClr val="000000"/>
                </a:solidFill>
              </a:rPr>
              <a:t>Python API Grammar of Interactive Graphics </a:t>
            </a:r>
          </a:p>
        </p:txBody>
      </p: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13" y="3186565"/>
            <a:ext cx="305949" cy="2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19175" y="1592263"/>
            <a:ext cx="9031111" cy="26702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alt.Chart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smtClean="0">
                <a:solidFill>
                  <a:srgbClr val="3B6193"/>
                </a:solidFill>
                <a:latin typeface="SF Mono Semibold" charset="0"/>
                <a:ea typeface="SF Mono Semibold" charset="0"/>
                <a:cs typeface="SF Mono Semibold" charset="0"/>
              </a:rPr>
              <a:t>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df_data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 err="1">
                <a:solidFill>
                  <a:srgbClr val="B79A20"/>
                </a:solidFill>
                <a:latin typeface="SF Mono Semibold" charset="0"/>
                <a:ea typeface="SF Mono Semibold" charset="0"/>
                <a:cs typeface="SF Mono Semibold" charset="0"/>
              </a:rPr>
              <a:t>mark_circle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fillOpacity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0.4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>
                <a:solidFill>
                  <a:srgbClr val="E86C14"/>
                </a:solidFill>
                <a:latin typeface="SF Mono Semibold" charset="0"/>
                <a:ea typeface="SF Mono Semibold" charset="0"/>
                <a:cs typeface="SF Mono Semibold" charset="0"/>
              </a:rPr>
              <a:t>encode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X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"GDP per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capita:Q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(type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"log"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"Life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expectancy:Q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</a:t>
            </a:r>
            <a:r>
              <a:rPr lang="en-US" sz="1400" b="1" dirty="0" smtClean="0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FBF79"/>
                </a:solidFill>
                <a:latin typeface="SF Mono" charset="0"/>
                <a:ea typeface="SF Mono" charset="0"/>
                <a:cs typeface="SF Mono" charset="0"/>
              </a:rPr>
              <a:t>Scale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(zero=False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Color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Region:N</a:t>
            </a:r>
            <a:r>
              <a:rPr lang="en-US" sz="1400" b="1" dirty="0" smtClean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),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b="1" dirty="0">
                <a:solidFill>
                  <a:srgbClr val="F2CF5B"/>
                </a:solidFill>
                <a:latin typeface="SF Mono" charset="0"/>
                <a:ea typeface="SF Mono" charset="0"/>
                <a:cs typeface="SF Mono" charset="0"/>
              </a:rPr>
              <a:t>tooltip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=[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Year:N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Name:N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"Life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expectancy:Q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"GDP per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capita:Q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],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interactive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chart</a:t>
            </a: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1592263"/>
            <a:ext cx="268501" cy="5110941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2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3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4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5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6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7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8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9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10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12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019175" y="4505106"/>
            <a:ext cx="10404198" cy="635253"/>
            <a:chOff x="748374" y="336409"/>
            <a:chExt cx="8093891" cy="933910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748374" y="336409"/>
              <a:ext cx="1556517" cy="933910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Data</a:t>
              </a:r>
              <a:endParaRPr lang="ru-RU" sz="1600" kern="1200" dirty="0"/>
            </a:p>
          </p:txBody>
        </p:sp>
        <p:sp>
          <p:nvSpPr>
            <p:cNvPr id="9" name="Полилиния 8"/>
            <p:cNvSpPr/>
            <p:nvPr/>
          </p:nvSpPr>
          <p:spPr>
            <a:xfrm>
              <a:off x="2441865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927498" y="336409"/>
              <a:ext cx="1556517" cy="933910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4620990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106623" y="336409"/>
              <a:ext cx="1556517" cy="933910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Encoding</a:t>
              </a:r>
              <a:endParaRPr lang="ru-RU" sz="1600" kern="1200" dirty="0"/>
            </a:p>
          </p:txBody>
        </p:sp>
        <p:sp>
          <p:nvSpPr>
            <p:cNvPr id="13" name="Полилиния 12"/>
            <p:cNvSpPr/>
            <p:nvPr/>
          </p:nvSpPr>
          <p:spPr>
            <a:xfrm>
              <a:off x="6800114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B79A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285748" y="336409"/>
              <a:ext cx="1556517" cy="933910"/>
            </a:xfrm>
            <a:prstGeom prst="rect">
              <a:avLst/>
            </a:prstGeom>
            <a:solidFill>
              <a:srgbClr val="B79A2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Mark</a:t>
              </a:r>
              <a:endParaRPr lang="ru-RU" sz="1600" kern="1200" dirty="0" smtClean="0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383038" y="2302385"/>
            <a:ext cx="89597" cy="1275131"/>
          </a:xfrm>
          <a:prstGeom prst="rect">
            <a:avLst/>
          </a:prstGeom>
          <a:solidFill>
            <a:srgbClr val="E86C1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383038" y="2060848"/>
            <a:ext cx="89597" cy="241538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32" name="Прямоугольник 31"/>
          <p:cNvSpPr/>
          <p:nvPr/>
        </p:nvSpPr>
        <p:spPr>
          <a:xfrm>
            <a:off x="1383038" y="1897849"/>
            <a:ext cx="89597" cy="206839"/>
          </a:xfrm>
          <a:prstGeom prst="rect">
            <a:avLst/>
          </a:prstGeom>
          <a:solidFill>
            <a:srgbClr val="3B619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rgbClr val="000000"/>
                </a:solidFill>
              </a:rPr>
              <a:t>Grammar of Graphics</a:t>
            </a:r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1019175" y="5282349"/>
            <a:ext cx="10404198" cy="635253"/>
            <a:chOff x="748374" y="336409"/>
            <a:chExt cx="8093891" cy="933910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748374" y="336409"/>
              <a:ext cx="1556517" cy="933910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Field</a:t>
              </a:r>
              <a:br>
                <a:rPr lang="en-US" sz="1600" dirty="0" smtClean="0"/>
              </a:br>
              <a:r>
                <a:rPr lang="en-US" sz="1600" dirty="0" smtClean="0"/>
                <a:t>Data Type</a:t>
              </a:r>
              <a:endParaRPr lang="ru-RU" sz="1600" kern="1200" dirty="0"/>
            </a:p>
          </p:txBody>
        </p:sp>
        <p:sp>
          <p:nvSpPr>
            <p:cNvPr id="39" name="Полилиния 38"/>
            <p:cNvSpPr/>
            <p:nvPr/>
          </p:nvSpPr>
          <p:spPr>
            <a:xfrm>
              <a:off x="2441865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2927498" y="336409"/>
              <a:ext cx="1556517" cy="933910"/>
            </a:xfrm>
            <a:prstGeom prst="rect">
              <a:avLst/>
            </a:prstGeom>
            <a:solidFill>
              <a:srgbClr val="D6A5C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Function</a:t>
              </a:r>
              <a:endParaRPr lang="ru-RU" sz="1600" kern="1200" dirty="0"/>
            </a:p>
          </p:txBody>
        </p:sp>
        <p:sp>
          <p:nvSpPr>
            <p:cNvPr id="41" name="Полилиния 40"/>
            <p:cNvSpPr/>
            <p:nvPr/>
          </p:nvSpPr>
          <p:spPr>
            <a:xfrm>
              <a:off x="4620990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D6A5C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5106623" y="336409"/>
              <a:ext cx="1556517" cy="933910"/>
            </a:xfrm>
            <a:prstGeom prst="rect">
              <a:avLst/>
            </a:prstGeom>
            <a:solidFill>
              <a:srgbClr val="FFBF7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Scale</a:t>
              </a:r>
              <a:endParaRPr lang="ru-RU" sz="1600" kern="1200" dirty="0"/>
            </a:p>
          </p:txBody>
        </p:sp>
        <p:sp>
          <p:nvSpPr>
            <p:cNvPr id="43" name="Полилиния 42"/>
            <p:cNvSpPr/>
            <p:nvPr/>
          </p:nvSpPr>
          <p:spPr>
            <a:xfrm>
              <a:off x="6800114" y="610356"/>
              <a:ext cx="329981" cy="386016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FFBF7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7285748" y="336409"/>
              <a:ext cx="1556517" cy="933910"/>
            </a:xfrm>
            <a:prstGeom prst="rect">
              <a:avLst/>
            </a:prstGeom>
            <a:solidFill>
              <a:srgbClr val="F2CF5B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Chanel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Guide</a:t>
              </a:r>
              <a:endParaRPr lang="ru-RU" sz="1600" kern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78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EDA:</a:t>
            </a:r>
            <a:r>
              <a:rPr lang="ru-RU" dirty="0" smtClean="0"/>
              <a:t> </a:t>
            </a:r>
            <a:r>
              <a:rPr lang="en-US" dirty="0" smtClean="0"/>
              <a:t>Zoom </a:t>
            </a:r>
            <a:r>
              <a:rPr lang="en-US" dirty="0" smtClean="0"/>
              <a:t>and pan + </a:t>
            </a:r>
            <a:r>
              <a:rPr lang="en-US" dirty="0" smtClean="0"/>
              <a:t>data point info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65" y="2800086"/>
            <a:ext cx="305949" cy="26327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3" y="1628775"/>
            <a:ext cx="10855666" cy="46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Highlight a hidden class </a:t>
            </a:r>
            <a:endParaRPr 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8" y="1612397"/>
            <a:ext cx="10909300" cy="4711700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50" y="2047313"/>
            <a:ext cx="305949" cy="263271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69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631504" y="434921"/>
            <a:ext cx="996308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Altair: Python API </a:t>
            </a:r>
            <a:r>
              <a:rPr lang="en-US" smtClean="0"/>
              <a:t>for </a:t>
            </a:r>
            <a:r>
              <a:rPr lang="en-US" smtClean="0"/>
              <a:t>Vega-lite </a:t>
            </a:r>
            <a:r>
              <a:rPr lang="en-US"/>
              <a:t>Grammar of Interactive Graphics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32" name="Picture 2" descr="Ð°ÑÑÐ¸Ð½ÐºÐ¸ Ð¿Ð¾ Ð·Ð°Ð¿ÑÐ¾ÑÑ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096" y="-11497"/>
            <a:ext cx="533520" cy="4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Группа 24"/>
          <p:cNvGrpSpPr/>
          <p:nvPr/>
        </p:nvGrpSpPr>
        <p:grpSpPr>
          <a:xfrm>
            <a:off x="1468456" y="1596896"/>
            <a:ext cx="2863355" cy="645469"/>
            <a:chOff x="5689463" y="2401380"/>
            <a:chExt cx="2184631" cy="645469"/>
          </a:xfrm>
        </p:grpSpPr>
        <p:grpSp>
          <p:nvGrpSpPr>
            <p:cNvPr id="33" name="Группа 32"/>
            <p:cNvGrpSpPr/>
            <p:nvPr/>
          </p:nvGrpSpPr>
          <p:grpSpPr>
            <a:xfrm>
              <a:off x="5689463" y="2401380"/>
              <a:ext cx="2184631" cy="645469"/>
              <a:chOff x="4008230" y="2021328"/>
              <a:chExt cx="2292218" cy="645469"/>
            </a:xfrm>
          </p:grpSpPr>
          <p:sp>
            <p:nvSpPr>
              <p:cNvPr id="35" name="Прямоугольник 34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E86C1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1" name="Picture 2" descr="Ð°ÑÑÐ¸Ð½ÐºÐ¸ Ð¿Ð¾ Ð·Ð°Ð¿ÑÐ¾ÑÑ R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829" y="2517330"/>
              <a:ext cx="347871" cy="41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/>
          <p:cNvGrpSpPr/>
          <p:nvPr/>
        </p:nvGrpSpPr>
        <p:grpSpPr>
          <a:xfrm>
            <a:off x="8162670" y="1588882"/>
            <a:ext cx="2816950" cy="645469"/>
            <a:chOff x="5697601" y="3243767"/>
            <a:chExt cx="2149226" cy="645469"/>
          </a:xfrm>
        </p:grpSpPr>
        <p:grpSp>
          <p:nvGrpSpPr>
            <p:cNvPr id="42" name="Группа 41"/>
            <p:cNvGrpSpPr/>
            <p:nvPr/>
          </p:nvGrpSpPr>
          <p:grpSpPr>
            <a:xfrm>
              <a:off x="5697601" y="3243767"/>
              <a:ext cx="2149226" cy="645469"/>
              <a:chOff x="4008230" y="2021328"/>
              <a:chExt cx="2292218" cy="645469"/>
            </a:xfrm>
          </p:grpSpPr>
          <p:sp>
            <p:nvSpPr>
              <p:cNvPr id="43" name="Прямоугольник 42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F2CF5B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VegaLite.jl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8" name="Picture 4" descr="Ð°ÑÑÐ¸Ð½ÐºÐ¸ Ð¿Ð¾ Ð·Ð°Ð¿ÑÐ¾ÑÑ julia language icon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671" y="3341434"/>
              <a:ext cx="301301" cy="40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па 12"/>
          <p:cNvGrpSpPr/>
          <p:nvPr/>
        </p:nvGrpSpPr>
        <p:grpSpPr>
          <a:xfrm>
            <a:off x="12576720" y="2371671"/>
            <a:ext cx="3888941" cy="2113842"/>
            <a:chOff x="7705650" y="1805283"/>
            <a:chExt cx="3888941" cy="1343806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7734903" y="2311323"/>
              <a:ext cx="32768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5"/>
                </a:rPr>
                <a:t>https://vegawidget.github.io/altair/</a:t>
              </a:r>
              <a:endParaRPr lang="ru-RU" sz="14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705650" y="2841312"/>
              <a:ext cx="38889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6"/>
                </a:rPr>
                <a:t>http://</a:t>
              </a:r>
              <a:r>
                <a:rPr lang="en-US" sz="1400" dirty="0" smtClean="0">
                  <a:hlinkClick r:id="rId6"/>
                </a:rPr>
                <a:t>fredo-dedup.github.io/VegaLite.jl/</a:t>
              </a:r>
              <a:endParaRPr lang="ru-RU" sz="14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734903" y="1805283"/>
              <a:ext cx="24032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7"/>
                </a:rPr>
                <a:t>https://altair-viz.github.io/</a:t>
              </a:r>
              <a:endParaRPr lang="ru-RU" sz="1400" dirty="0"/>
            </a:p>
          </p:txBody>
        </p:sp>
      </p:grp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508" y="4032377"/>
            <a:ext cx="581531" cy="581531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292735" y="4133430"/>
            <a:ext cx="1696808" cy="46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Lyra </a:t>
            </a:r>
            <a:r>
              <a:rPr lang="en-US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VDE </a:t>
            </a:r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2199610" y="5121532"/>
            <a:ext cx="1927456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  Vega </a:t>
            </a:r>
            <a:r>
              <a:rPr lang="pt-BR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Viewer</a:t>
            </a:r>
            <a:endParaRPr lang="pt-BR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540" y="5071532"/>
            <a:ext cx="558800" cy="469900"/>
          </a:xfrm>
          <a:prstGeom prst="rect">
            <a:avLst/>
          </a:prstGeom>
        </p:spPr>
      </p:pic>
      <p:grpSp>
        <p:nvGrpSpPr>
          <p:cNvPr id="60" name="Группа 59"/>
          <p:cNvGrpSpPr/>
          <p:nvPr/>
        </p:nvGrpSpPr>
        <p:grpSpPr>
          <a:xfrm>
            <a:off x="1471789" y="2983880"/>
            <a:ext cx="2847431" cy="640910"/>
            <a:chOff x="6600056" y="3084620"/>
            <a:chExt cx="2847431" cy="640910"/>
          </a:xfrm>
        </p:grpSpPr>
        <p:pic>
          <p:nvPicPr>
            <p:cNvPr id="1030" name="Picture 6" descr="veg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031" y="3192901"/>
              <a:ext cx="424540" cy="42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Прямоугольник 54"/>
            <p:cNvSpPr/>
            <p:nvPr/>
          </p:nvSpPr>
          <p:spPr>
            <a:xfrm>
              <a:off x="7135723" y="3192709"/>
              <a:ext cx="2311764" cy="424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Vega 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editor (</a:t>
              </a:r>
              <a:r>
                <a:rPr lang="pt-BR" dirty="0" err="1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text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)</a:t>
              </a: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</a:t>
              </a:r>
              <a:endParaRPr lang="ru-RU" dirty="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600056" y="3084620"/>
              <a:ext cx="2840623" cy="64091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6" name="Прямоугольник 65"/>
          <p:cNvSpPr/>
          <p:nvPr/>
        </p:nvSpPr>
        <p:spPr>
          <a:xfrm>
            <a:off x="1471788" y="3984041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471788" y="4979746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2" name="Picture 4" descr="Ð°ÑÑÐ¸Ð½ÐºÐ¸ Ð¿Ð¾ Ð·Ð°Ð¿ÑÐ¾ÑÑ wikipedia logo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8" y="5042044"/>
            <a:ext cx="448647" cy="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Ð°ÑÑÐ¸Ð½ÐºÐ¸ Ð¿Ð¾ Ð·Ð°Ð¿ÑÐ¾ÑÑ kibana logo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9" y="4908757"/>
            <a:ext cx="904772" cy="8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Группа 75"/>
          <p:cNvGrpSpPr/>
          <p:nvPr/>
        </p:nvGrpSpPr>
        <p:grpSpPr>
          <a:xfrm>
            <a:off x="8150963" y="2973547"/>
            <a:ext cx="2816950" cy="645469"/>
            <a:chOff x="4008230" y="2021328"/>
            <a:chExt cx="2292218" cy="645469"/>
          </a:xfrm>
          <a:solidFill>
            <a:srgbClr val="9ECAE9"/>
          </a:solidFill>
        </p:grpSpPr>
        <p:sp>
          <p:nvSpPr>
            <p:cNvPr id="78" name="Прямоугольник 77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rgbClr val="FFFFFF"/>
                  </a:solidFill>
                </a:rPr>
                <a:t>Vega-embed</a:t>
              </a:r>
            </a:p>
          </p:txBody>
        </p:sp>
      </p:grpSp>
      <p:pic>
        <p:nvPicPr>
          <p:cNvPr id="81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14" y="3103387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Группа 83"/>
          <p:cNvGrpSpPr/>
          <p:nvPr/>
        </p:nvGrpSpPr>
        <p:grpSpPr>
          <a:xfrm>
            <a:off x="8170014" y="3962700"/>
            <a:ext cx="2816950" cy="645469"/>
            <a:chOff x="4008230" y="2021328"/>
            <a:chExt cx="2292218" cy="645469"/>
          </a:xfrm>
        </p:grpSpPr>
        <p:sp>
          <p:nvSpPr>
            <p:cNvPr id="85" name="Прямоугольник 84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rgbClr val="FFFFFF"/>
                  </a:solidFill>
                </a:rPr>
                <a:t>React </a:t>
              </a:r>
              <a:r>
                <a:rPr lang="en-US" sz="2000" dirty="0">
                  <a:solidFill>
                    <a:srgbClr val="FFFFFF"/>
                  </a:solidFill>
                </a:rPr>
                <a:t>-Vega</a:t>
              </a:r>
            </a:p>
          </p:txBody>
        </p:sp>
      </p:grpSp>
      <p:pic>
        <p:nvPicPr>
          <p:cNvPr id="1038" name="Picture 14" descr="Ð°ÑÑÐ¸Ð½ÐºÐ¸ Ð¿Ð¾ Ð·Ð°Ð¿ÑÐ¾ÑÑ react logo 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8575" r="25379" b="17056"/>
          <a:stretch/>
        </p:blipFill>
        <p:spPr bwMode="auto">
          <a:xfrm>
            <a:off x="8309881" y="4108112"/>
            <a:ext cx="41389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7448" y="1375489"/>
            <a:ext cx="10093164" cy="4566182"/>
          </a:xfrm>
          <a:prstGeom prst="rect">
            <a:avLst/>
          </a:prstGeom>
        </p:spPr>
      </p:pic>
      <p:grpSp>
        <p:nvGrpSpPr>
          <p:cNvPr id="67" name="Группа 66"/>
          <p:cNvGrpSpPr/>
          <p:nvPr/>
        </p:nvGrpSpPr>
        <p:grpSpPr>
          <a:xfrm>
            <a:off x="4815563" y="1588882"/>
            <a:ext cx="2863355" cy="4002733"/>
            <a:chOff x="4815563" y="1588882"/>
            <a:chExt cx="2863355" cy="4002733"/>
          </a:xfrm>
        </p:grpSpPr>
        <p:grpSp>
          <p:nvGrpSpPr>
            <p:cNvPr id="68" name="Группа 67"/>
            <p:cNvGrpSpPr/>
            <p:nvPr/>
          </p:nvGrpSpPr>
          <p:grpSpPr>
            <a:xfrm>
              <a:off x="4838554" y="2933339"/>
              <a:ext cx="2840364" cy="2658276"/>
              <a:chOff x="6476043" y="2947220"/>
              <a:chExt cx="2840364" cy="2658276"/>
            </a:xfrm>
          </p:grpSpPr>
          <p:grpSp>
            <p:nvGrpSpPr>
              <p:cNvPr id="80" name="Группа 79"/>
              <p:cNvGrpSpPr/>
              <p:nvPr/>
            </p:nvGrpSpPr>
            <p:grpSpPr>
              <a:xfrm>
                <a:off x="6476043" y="2947220"/>
                <a:ext cx="2840364" cy="2658276"/>
                <a:chOff x="4140562" y="2909694"/>
                <a:chExt cx="3291116" cy="3262797"/>
              </a:xfrm>
            </p:grpSpPr>
            <p:sp>
              <p:nvSpPr>
                <p:cNvPr id="88" name="Полилиния 87"/>
                <p:cNvSpPr/>
                <p:nvPr/>
              </p:nvSpPr>
              <p:spPr>
                <a:xfrm>
                  <a:off x="4140562" y="5366066"/>
                  <a:ext cx="3291115" cy="806425"/>
                </a:xfrm>
                <a:custGeom>
                  <a:avLst/>
                  <a:gdLst>
                    <a:gd name="connsiteX0" fmla="*/ 0 w 3291115"/>
                    <a:gd name="connsiteY0" fmla="*/ 0 h 806425"/>
                    <a:gd name="connsiteX1" fmla="*/ 3291115 w 3291115"/>
                    <a:gd name="connsiteY1" fmla="*/ 0 h 806425"/>
                    <a:gd name="connsiteX2" fmla="*/ 3291115 w 3291115"/>
                    <a:gd name="connsiteY2" fmla="*/ 806425 h 806425"/>
                    <a:gd name="connsiteX3" fmla="*/ 0 w 3291115"/>
                    <a:gd name="connsiteY3" fmla="*/ 806425 h 806425"/>
                    <a:gd name="connsiteX4" fmla="*/ 0 w 3291115"/>
                    <a:gd name="connsiteY4" fmla="*/ 0 h 80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1115" h="806425">
                      <a:moveTo>
                        <a:pt x="0" y="0"/>
                      </a:moveTo>
                      <a:lnTo>
                        <a:pt x="3291115" y="0"/>
                      </a:lnTo>
                      <a:lnTo>
                        <a:pt x="3291115" y="806425"/>
                      </a:lnTo>
                      <a:lnTo>
                        <a:pt x="0" y="8064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9706E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8" tIns="170688" rIns="170688" bIns="170688" numCol="1" spcCol="1270" anchor="ctr" anchorCtr="0">
                  <a:noAutofit/>
                </a:bodyPr>
                <a:lstStyle/>
                <a:p>
                  <a:pPr marL="228600" marR="0" lvl="1" indent="-228600" algn="ctr" defTabSz="11557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1200" dirty="0" smtClean="0"/>
                    <a:t>D3.js</a:t>
                  </a:r>
                  <a:endParaRPr lang="ru-RU" sz="2000" kern="1200" dirty="0"/>
                </a:p>
              </p:txBody>
            </p:sp>
            <p:sp>
              <p:nvSpPr>
                <p:cNvPr id="89" name="Полилиния 88"/>
                <p:cNvSpPr/>
                <p:nvPr/>
              </p:nvSpPr>
              <p:spPr>
                <a:xfrm>
                  <a:off x="4140562" y="4137878"/>
                  <a:ext cx="3291115" cy="1240281"/>
                </a:xfrm>
                <a:custGeom>
                  <a:avLst/>
                  <a:gdLst>
                    <a:gd name="connsiteX0" fmla="*/ 0 w 3291115"/>
                    <a:gd name="connsiteY0" fmla="*/ 434384 h 1240281"/>
                    <a:gd name="connsiteX1" fmla="*/ 1490522 w 3291115"/>
                    <a:gd name="connsiteY1" fmla="*/ 434384 h 1240281"/>
                    <a:gd name="connsiteX2" fmla="*/ 1490522 w 3291115"/>
                    <a:gd name="connsiteY2" fmla="*/ 310070 h 1240281"/>
                    <a:gd name="connsiteX3" fmla="*/ 1335487 w 3291115"/>
                    <a:gd name="connsiteY3" fmla="*/ 310070 h 1240281"/>
                    <a:gd name="connsiteX4" fmla="*/ 1645558 w 3291115"/>
                    <a:gd name="connsiteY4" fmla="*/ 0 h 1240281"/>
                    <a:gd name="connsiteX5" fmla="*/ 1955628 w 3291115"/>
                    <a:gd name="connsiteY5" fmla="*/ 310070 h 1240281"/>
                    <a:gd name="connsiteX6" fmla="*/ 1800593 w 3291115"/>
                    <a:gd name="connsiteY6" fmla="*/ 310070 h 1240281"/>
                    <a:gd name="connsiteX7" fmla="*/ 1800593 w 3291115"/>
                    <a:gd name="connsiteY7" fmla="*/ 434384 h 1240281"/>
                    <a:gd name="connsiteX8" fmla="*/ 3291115 w 3291115"/>
                    <a:gd name="connsiteY8" fmla="*/ 434384 h 1240281"/>
                    <a:gd name="connsiteX9" fmla="*/ 3291115 w 3291115"/>
                    <a:gd name="connsiteY9" fmla="*/ 1240281 h 1240281"/>
                    <a:gd name="connsiteX10" fmla="*/ 0 w 3291115"/>
                    <a:gd name="connsiteY10" fmla="*/ 1240281 h 1240281"/>
                    <a:gd name="connsiteX11" fmla="*/ 0 w 3291115"/>
                    <a:gd name="connsiteY11" fmla="*/ 434384 h 1240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91115" h="1240281">
                      <a:moveTo>
                        <a:pt x="3291115" y="805897"/>
                      </a:moveTo>
                      <a:lnTo>
                        <a:pt x="1800593" y="805897"/>
                      </a:lnTo>
                      <a:lnTo>
                        <a:pt x="1800593" y="930211"/>
                      </a:lnTo>
                      <a:lnTo>
                        <a:pt x="1955628" y="930211"/>
                      </a:lnTo>
                      <a:lnTo>
                        <a:pt x="1645557" y="1240280"/>
                      </a:lnTo>
                      <a:lnTo>
                        <a:pt x="1335487" y="930211"/>
                      </a:lnTo>
                      <a:lnTo>
                        <a:pt x="1490522" y="930211"/>
                      </a:lnTo>
                      <a:lnTo>
                        <a:pt x="1490522" y="805897"/>
                      </a:lnTo>
                      <a:lnTo>
                        <a:pt x="0" y="805897"/>
                      </a:lnTo>
                      <a:lnTo>
                        <a:pt x="0" y="1"/>
                      </a:lnTo>
                      <a:lnTo>
                        <a:pt x="3291115" y="1"/>
                      </a:lnTo>
                      <a:lnTo>
                        <a:pt x="3291115" y="805897"/>
                      </a:lnTo>
                      <a:close/>
                    </a:path>
                  </a:pathLst>
                </a:custGeom>
                <a:solidFill>
                  <a:srgbClr val="D6719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1759629"/>
                    <a:satOff val="0"/>
                    <a:lumOff val="12158"/>
                    <a:alphaOff val="0"/>
                  </a:schemeClr>
                </a:fillRef>
                <a:effectRef idx="0">
                  <a:schemeClr val="accent4">
                    <a:hueOff val="-1759629"/>
                    <a:satOff val="0"/>
                    <a:lumOff val="12158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7" tIns="170689" rIns="170688" bIns="605072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smtClean="0"/>
                    <a:t>Vega</a:t>
                  </a:r>
                  <a:endParaRPr lang="en-US" sz="2000" kern="1200" dirty="0" smtClean="0"/>
                </a:p>
              </p:txBody>
            </p:sp>
            <p:sp>
              <p:nvSpPr>
                <p:cNvPr id="90" name="Полилиния 89"/>
                <p:cNvSpPr/>
                <p:nvPr/>
              </p:nvSpPr>
              <p:spPr>
                <a:xfrm>
                  <a:off x="4140562" y="2909694"/>
                  <a:ext cx="3291116" cy="1240282"/>
                </a:xfrm>
                <a:custGeom>
                  <a:avLst/>
                  <a:gdLst>
                    <a:gd name="connsiteX0" fmla="*/ 0 w 3291115"/>
                    <a:gd name="connsiteY0" fmla="*/ 434384 h 1240281"/>
                    <a:gd name="connsiteX1" fmla="*/ 1490522 w 3291115"/>
                    <a:gd name="connsiteY1" fmla="*/ 434384 h 1240281"/>
                    <a:gd name="connsiteX2" fmla="*/ 1490522 w 3291115"/>
                    <a:gd name="connsiteY2" fmla="*/ 310070 h 1240281"/>
                    <a:gd name="connsiteX3" fmla="*/ 1335487 w 3291115"/>
                    <a:gd name="connsiteY3" fmla="*/ 310070 h 1240281"/>
                    <a:gd name="connsiteX4" fmla="*/ 1645558 w 3291115"/>
                    <a:gd name="connsiteY4" fmla="*/ 0 h 1240281"/>
                    <a:gd name="connsiteX5" fmla="*/ 1955628 w 3291115"/>
                    <a:gd name="connsiteY5" fmla="*/ 310070 h 1240281"/>
                    <a:gd name="connsiteX6" fmla="*/ 1800593 w 3291115"/>
                    <a:gd name="connsiteY6" fmla="*/ 310070 h 1240281"/>
                    <a:gd name="connsiteX7" fmla="*/ 1800593 w 3291115"/>
                    <a:gd name="connsiteY7" fmla="*/ 434384 h 1240281"/>
                    <a:gd name="connsiteX8" fmla="*/ 3291115 w 3291115"/>
                    <a:gd name="connsiteY8" fmla="*/ 434384 h 1240281"/>
                    <a:gd name="connsiteX9" fmla="*/ 3291115 w 3291115"/>
                    <a:gd name="connsiteY9" fmla="*/ 1240281 h 1240281"/>
                    <a:gd name="connsiteX10" fmla="*/ 0 w 3291115"/>
                    <a:gd name="connsiteY10" fmla="*/ 1240281 h 1240281"/>
                    <a:gd name="connsiteX11" fmla="*/ 0 w 3291115"/>
                    <a:gd name="connsiteY11" fmla="*/ 434384 h 1240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91115" h="1240281">
                      <a:moveTo>
                        <a:pt x="3291115" y="805897"/>
                      </a:moveTo>
                      <a:lnTo>
                        <a:pt x="1800593" y="805897"/>
                      </a:lnTo>
                      <a:lnTo>
                        <a:pt x="1800593" y="930211"/>
                      </a:lnTo>
                      <a:lnTo>
                        <a:pt x="1955628" y="930211"/>
                      </a:lnTo>
                      <a:lnTo>
                        <a:pt x="1645557" y="1240280"/>
                      </a:lnTo>
                      <a:lnTo>
                        <a:pt x="1335487" y="930211"/>
                      </a:lnTo>
                      <a:lnTo>
                        <a:pt x="1490522" y="930211"/>
                      </a:lnTo>
                      <a:lnTo>
                        <a:pt x="1490522" y="805897"/>
                      </a:lnTo>
                      <a:lnTo>
                        <a:pt x="0" y="805897"/>
                      </a:lnTo>
                      <a:lnTo>
                        <a:pt x="0" y="1"/>
                      </a:lnTo>
                      <a:lnTo>
                        <a:pt x="3291115" y="1"/>
                      </a:lnTo>
                      <a:lnTo>
                        <a:pt x="3291115" y="805897"/>
                      </a:lnTo>
                      <a:close/>
                    </a:path>
                  </a:pathLst>
                </a:custGeom>
                <a:solidFill>
                  <a:srgbClr val="E45756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3519258"/>
                    <a:satOff val="0"/>
                    <a:lumOff val="24315"/>
                    <a:alphaOff val="0"/>
                  </a:schemeClr>
                </a:fillRef>
                <a:effectRef idx="0">
                  <a:schemeClr val="accent4">
                    <a:hueOff val="-3519258"/>
                    <a:satOff val="0"/>
                    <a:lumOff val="2431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7" tIns="170689" rIns="170689" bIns="605072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dirty="0" smtClean="0"/>
                    <a:t>Vega-Lite</a:t>
                  </a:r>
                  <a:endParaRPr lang="ru-RU" sz="2000" kern="1200" dirty="0"/>
                </a:p>
              </p:txBody>
            </p:sp>
          </p:grpSp>
          <p:pic>
            <p:nvPicPr>
              <p:cNvPr id="82" name="Picture 2" descr="¤Ð°Ð¹Ð»:Unofficial JavaScript logo 2.sv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5606" y="4080340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¤Ð°Ð¹Ð»:Unofficial JavaScript logo 2.sv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1345" y="5082326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4" descr="Ð°ÑÑÐ¸Ð½ÐºÐ¸ Ð¿Ð¾ Ð·Ð°Ð¿ÑÐ¾ÑÑ typescript logo 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1345" y="3093254"/>
                <a:ext cx="385787" cy="38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0" name="Группа 69"/>
            <p:cNvGrpSpPr/>
            <p:nvPr/>
          </p:nvGrpSpPr>
          <p:grpSpPr>
            <a:xfrm>
              <a:off x="4815563" y="1588882"/>
              <a:ext cx="2863355" cy="645469"/>
              <a:chOff x="5662196" y="1558337"/>
              <a:chExt cx="2184631" cy="645469"/>
            </a:xfrm>
          </p:grpSpPr>
          <p:grpSp>
            <p:nvGrpSpPr>
              <p:cNvPr id="71" name="Группа 70"/>
              <p:cNvGrpSpPr/>
              <p:nvPr/>
            </p:nvGrpSpPr>
            <p:grpSpPr>
              <a:xfrm>
                <a:off x="5662196" y="1558337"/>
                <a:ext cx="2184631" cy="645469"/>
                <a:chOff x="4008230" y="2021328"/>
                <a:chExt cx="2292218" cy="645469"/>
              </a:xfrm>
              <a:solidFill>
                <a:srgbClr val="439894"/>
              </a:solidFill>
            </p:grpSpPr>
            <p:sp>
              <p:nvSpPr>
                <p:cNvPr id="75" name="Прямоугольник 74"/>
                <p:cNvSpPr/>
                <p:nvPr/>
              </p:nvSpPr>
              <p:spPr>
                <a:xfrm>
                  <a:off x="4008230" y="2021328"/>
                  <a:ext cx="2292218" cy="6454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5278887"/>
                    <a:satOff val="0"/>
                    <a:lumOff val="36473"/>
                    <a:alphaOff val="0"/>
                  </a:schemeClr>
                </a:fillRef>
                <a:effectRef idx="0">
                  <a:schemeClr val="accent4">
                    <a:hueOff val="-5278887"/>
                    <a:satOff val="0"/>
                    <a:lumOff val="3647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0688" tIns="170689" rIns="170688" bIns="605072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ru-RU" sz="2000" kern="1200" dirty="0"/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586349" y="2150846"/>
                  <a:ext cx="1610338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 smtClean="0">
                      <a:solidFill>
                        <a:srgbClr val="FFFFFF"/>
                      </a:solidFill>
                    </a:rPr>
                    <a:t>Altair 3.0</a:t>
                  </a:r>
                  <a:endParaRPr lang="ru-RU" sz="2000" dirty="0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74" name="Picture 2" descr="Ð°ÑÑÐ¸Ð½ÐºÐ¸ Ð¿Ð¾ Ð·Ð°Ð¿ÑÐ¾ÑÑ python logo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833" y="1697572"/>
                <a:ext cx="314348" cy="37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1" name="Стрелка вниз 90"/>
          <p:cNvSpPr/>
          <p:nvPr/>
        </p:nvSpPr>
        <p:spPr>
          <a:xfrm>
            <a:off x="6009301" y="2229996"/>
            <a:ext cx="498868" cy="650893"/>
          </a:xfrm>
          <a:prstGeom prst="downArrow">
            <a:avLst>
              <a:gd name="adj1" fmla="val 50000"/>
              <a:gd name="adj2" fmla="val 36308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Grammar of interaction</a:t>
            </a:r>
          </a:p>
        </p:txBody>
      </p:sp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73" y="2558847"/>
            <a:ext cx="2307838" cy="1213094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29" y="2581536"/>
            <a:ext cx="2295633" cy="1206678"/>
          </a:xfrm>
          <a:prstGeom prst="rect">
            <a:avLst/>
          </a:prstGeom>
        </p:spPr>
      </p:pic>
      <p:pic>
        <p:nvPicPr>
          <p:cNvPr id="35" name="Изображение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59" y="2593638"/>
            <a:ext cx="2244598" cy="1179852"/>
          </a:xfrm>
          <a:prstGeom prst="rect">
            <a:avLst/>
          </a:prstGeom>
        </p:spPr>
      </p:pic>
      <p:sp>
        <p:nvSpPr>
          <p:cNvPr id="36" name="Объект 4"/>
          <p:cNvSpPr txBox="1">
            <a:spLocks/>
          </p:cNvSpPr>
          <p:nvPr/>
        </p:nvSpPr>
        <p:spPr>
          <a:xfrm>
            <a:off x="1415481" y="2091491"/>
            <a:ext cx="2087070" cy="50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Single</a:t>
            </a:r>
          </a:p>
          <a:p>
            <a:pPr algn="ctr"/>
            <a:endParaRPr lang="en-US" dirty="0"/>
          </a:p>
        </p:txBody>
      </p:sp>
      <p:sp>
        <p:nvSpPr>
          <p:cNvPr id="37" name="Объект 4"/>
          <p:cNvSpPr txBox="1">
            <a:spLocks/>
          </p:cNvSpPr>
          <p:nvPr/>
        </p:nvSpPr>
        <p:spPr>
          <a:xfrm>
            <a:off x="4704528" y="2091491"/>
            <a:ext cx="2059637" cy="502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rgbClr val="000000"/>
                </a:solidFill>
              </a:rPr>
              <a:t>Multi 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38" name="Объект 4"/>
          <p:cNvSpPr txBox="1">
            <a:spLocks/>
          </p:cNvSpPr>
          <p:nvPr/>
        </p:nvSpPr>
        <p:spPr>
          <a:xfrm>
            <a:off x="7955858" y="2122654"/>
            <a:ext cx="2117098" cy="5021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Interval</a:t>
            </a:r>
          </a:p>
          <a:p>
            <a:pPr algn="ctr"/>
            <a:endParaRPr lang="en-US" dirty="0"/>
          </a:p>
        </p:txBody>
      </p:sp>
      <p:sp>
        <p:nvSpPr>
          <p:cNvPr id="39" name="Объект 4"/>
          <p:cNvSpPr txBox="1">
            <a:spLocks/>
          </p:cNvSpPr>
          <p:nvPr/>
        </p:nvSpPr>
        <p:spPr>
          <a:xfrm>
            <a:off x="1019175" y="1420225"/>
            <a:ext cx="2869774" cy="5142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Selection Types</a:t>
            </a:r>
          </a:p>
          <a:p>
            <a:pPr algn="ctr"/>
            <a:endParaRPr lang="en-US" sz="2400" dirty="0"/>
          </a:p>
        </p:txBody>
      </p:sp>
      <p:grpSp>
        <p:nvGrpSpPr>
          <p:cNvPr id="57" name="Группа 56"/>
          <p:cNvGrpSpPr/>
          <p:nvPr/>
        </p:nvGrpSpPr>
        <p:grpSpPr>
          <a:xfrm>
            <a:off x="1019175" y="4259198"/>
            <a:ext cx="10404200" cy="635253"/>
            <a:chOff x="1019173" y="4505106"/>
            <a:chExt cx="10404200" cy="635253"/>
          </a:xfrm>
        </p:grpSpPr>
        <p:sp>
          <p:nvSpPr>
            <p:cNvPr id="41" name="Прямоугольник 40"/>
            <p:cNvSpPr/>
            <p:nvPr/>
          </p:nvSpPr>
          <p:spPr>
            <a:xfrm>
              <a:off x="1019173" y="4505106"/>
              <a:ext cx="2000807" cy="635253"/>
            </a:xfrm>
            <a:prstGeom prst="rect">
              <a:avLst/>
            </a:pr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Event</a:t>
              </a:r>
              <a:endParaRPr lang="ru-RU" sz="1600" dirty="0"/>
            </a:p>
          </p:txBody>
        </p:sp>
        <p:sp>
          <p:nvSpPr>
            <p:cNvPr id="42" name="Полилиния 41"/>
            <p:cNvSpPr/>
            <p:nvPr/>
          </p:nvSpPr>
          <p:spPr>
            <a:xfrm>
              <a:off x="3196052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3820303" y="4505106"/>
              <a:ext cx="2000807" cy="635253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Encoding</a:t>
              </a:r>
              <a:endParaRPr lang="ru-RU" sz="1600" dirty="0"/>
            </a:p>
          </p:txBody>
        </p:sp>
        <p:sp>
          <p:nvSpPr>
            <p:cNvPr id="44" name="Полилиния 43"/>
            <p:cNvSpPr/>
            <p:nvPr/>
          </p:nvSpPr>
          <p:spPr>
            <a:xfrm>
              <a:off x="599718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6621433" y="4505106"/>
              <a:ext cx="2000807" cy="635253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Fields</a:t>
              </a:r>
              <a:endParaRPr lang="ru-RU" sz="1600" dirty="0"/>
            </a:p>
          </p:txBody>
        </p:sp>
        <p:sp>
          <p:nvSpPr>
            <p:cNvPr id="46" name="Полилиния 45"/>
            <p:cNvSpPr/>
            <p:nvPr/>
          </p:nvSpPr>
          <p:spPr>
            <a:xfrm>
              <a:off x="879831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9422566" y="4505106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Selection</a:t>
              </a:r>
              <a:endParaRPr lang="ru-RU" sz="1600" dirty="0"/>
            </a:p>
          </p:txBody>
        </p:sp>
      </p:grpSp>
      <p:grpSp>
        <p:nvGrpSpPr>
          <p:cNvPr id="62" name="Группа 61"/>
          <p:cNvGrpSpPr/>
          <p:nvPr/>
        </p:nvGrpSpPr>
        <p:grpSpPr>
          <a:xfrm>
            <a:off x="1847274" y="5087562"/>
            <a:ext cx="7947675" cy="639461"/>
            <a:chOff x="1888142" y="5233225"/>
            <a:chExt cx="7947675" cy="639461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1888142" y="5233225"/>
              <a:ext cx="2000807" cy="635253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4861824" y="5237433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Selection</a:t>
              </a:r>
              <a:endParaRPr lang="ru-RU" sz="1600" dirty="0"/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7835010" y="5233225"/>
              <a:ext cx="2000807" cy="635253"/>
            </a:xfrm>
            <a:prstGeom prst="rect">
              <a:avLst/>
            </a:prstGeom>
            <a:solidFill>
              <a:srgbClr val="E4575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Bining</a:t>
              </a:r>
              <a:endParaRPr lang="ru-RU" sz="1600" dirty="0"/>
            </a:p>
          </p:txBody>
        </p:sp>
        <p:sp>
          <p:nvSpPr>
            <p:cNvPr id="60" name="Полилиния 59"/>
            <p:cNvSpPr/>
            <p:nvPr/>
          </p:nvSpPr>
          <p:spPr>
            <a:xfrm>
              <a:off x="7117435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61" name="Полилиния 60"/>
            <p:cNvSpPr/>
            <p:nvPr/>
          </p:nvSpPr>
          <p:spPr>
            <a:xfrm flipH="1">
              <a:off x="4143753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</p:grpSp>
    </p:spTree>
    <p:extLst>
      <p:ext uri="{BB962C8B-B14F-4D97-AF65-F5344CB8AC3E}">
        <p14:creationId xmlns:p14="http://schemas.microsoft.com/office/powerpoint/2010/main" val="19780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19175" y="1592263"/>
            <a:ext cx="9031111" cy="267021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selection_multi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3B6193"/>
                </a:solidFill>
                <a:latin typeface="SF Mono" charset="0"/>
                <a:ea typeface="SF Mono" charset="0"/>
                <a:cs typeface="SF Mono" charset="0"/>
              </a:rPr>
              <a:t>fields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=[</a:t>
            </a:r>
            <a:r>
              <a:rPr lang="en-US" sz="1400" b="1" dirty="0">
                <a:solidFill>
                  <a:srgbClr val="3B6193"/>
                </a:solidFill>
                <a:latin typeface="SF Mono" charset="0"/>
                <a:ea typeface="SF Mono" charset="0"/>
                <a:cs typeface="SF Mono" charset="0"/>
              </a:rPr>
              <a:t>"Name"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])</a:t>
            </a:r>
            <a:endParaRPr lang="en-US" sz="20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b="1" dirty="0" err="1">
                <a:latin typeface="SF Mono Semibold" charset="0"/>
                <a:ea typeface="SF Mono Semibold" charset="0"/>
                <a:cs typeface="SF Mono Semibold" charset="0"/>
              </a:rPr>
              <a:t>country_chart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</a:t>
            </a:r>
            <a:r>
              <a:rPr lang="en-US" sz="1400" b="1" dirty="0">
                <a:latin typeface="SF Mono" charset="0"/>
                <a:ea typeface="SF Mono" charset="0"/>
                <a:cs typeface="SF Mono" charset="0"/>
              </a:rPr>
              <a:t>chart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add_selection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.encode(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    </a:t>
            </a:r>
            <a:r>
              <a:rPr lang="en-US" sz="1400" b="1" dirty="0">
                <a:solidFill>
                  <a:srgbClr val="F2CF5B"/>
                </a:solidFill>
                <a:latin typeface="SF Mono Heavy" charset="0"/>
                <a:ea typeface="SF Mono Heavy" charset="0"/>
                <a:cs typeface="SF Mono Heavy" charset="0"/>
              </a:rPr>
              <a:t>color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</a:t>
            </a:r>
            <a:r>
              <a:rPr lang="en-US" sz="1400" b="1" dirty="0" err="1">
                <a:solidFill>
                  <a:srgbClr val="A16291"/>
                </a:solidFill>
                <a:latin typeface="SF Mono" charset="0"/>
                <a:ea typeface="SF Mono" charset="0"/>
                <a:cs typeface="SF Mono" charset="0"/>
              </a:rPr>
              <a:t>condition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 err="1">
                <a:solidFill>
                  <a:srgbClr val="9ECAE9"/>
                </a:solidFill>
                <a:latin typeface="SF Mono" charset="0"/>
                <a:ea typeface="SF Mono" charset="0"/>
                <a:cs typeface="SF Mono" charset="0"/>
              </a:rPr>
              <a:t>sel_country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 err="1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Region:N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alt.value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 err="1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lightgray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)),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    )</a:t>
            </a:r>
            <a:endParaRPr lang="en-US" sz="1400" b="1" dirty="0">
              <a:solidFill>
                <a:srgbClr val="9ECAE9"/>
              </a:solidFill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2000" dirty="0">
                <a:latin typeface="SF Mono" charset="0"/>
                <a:ea typeface="SF Mono" charset="0"/>
                <a:cs typeface="SF Mono" charset="0"/>
              </a:rPr>
              <a:t> </a:t>
            </a: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2000" dirty="0">
                <a:latin typeface="SF Mono" charset="0"/>
                <a:ea typeface="SF Mono" charset="0"/>
                <a:cs typeface="SF Mono" charset="0"/>
              </a:rPr>
              <a:t> 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4375" y="1592263"/>
            <a:ext cx="268501" cy="5110941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2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3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4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5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6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7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8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9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10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11</a:t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12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 dirty="0">
                <a:latin typeface="SF Mono" charset="0"/>
                <a:ea typeface="SF Mono" charset="0"/>
                <a:cs typeface="SF Mono" charset="0"/>
              </a:rPr>
            </a:b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rgbClr val="000000"/>
                </a:solidFill>
              </a:rPr>
              <a:t>Grammar </a:t>
            </a:r>
            <a:r>
              <a:rPr lang="en-US" cap="none" dirty="0" smtClean="0">
                <a:solidFill>
                  <a:srgbClr val="000000"/>
                </a:solidFill>
              </a:rPr>
              <a:t>of interaction</a:t>
            </a:r>
            <a:endParaRPr lang="en-US" cap="none" dirty="0">
              <a:solidFill>
                <a:srgbClr val="000000"/>
              </a:solidFill>
            </a:endParaRPr>
          </a:p>
          <a:p>
            <a:endParaRPr lang="en-US" cap="none" dirty="0">
              <a:solidFill>
                <a:srgbClr val="000000"/>
              </a:solidFill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19175" y="4403548"/>
            <a:ext cx="10404200" cy="635253"/>
            <a:chOff x="1019173" y="4505106"/>
            <a:chExt cx="10404200" cy="635253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019173" y="4505106"/>
              <a:ext cx="2000807" cy="635253"/>
            </a:xfrm>
            <a:prstGeom prst="rect">
              <a:avLst/>
            </a:pr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Event</a:t>
              </a:r>
              <a:endParaRPr lang="ru-RU" sz="1600" dirty="0"/>
            </a:p>
          </p:txBody>
        </p:sp>
        <p:sp>
          <p:nvSpPr>
            <p:cNvPr id="47" name="Полилиния 46"/>
            <p:cNvSpPr/>
            <p:nvPr/>
          </p:nvSpPr>
          <p:spPr>
            <a:xfrm>
              <a:off x="3196052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3820303" y="4505106"/>
              <a:ext cx="2000807" cy="635253"/>
            </a:xfrm>
            <a:prstGeom prst="rect">
              <a:avLst/>
            </a:pr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Encoding</a:t>
              </a:r>
              <a:endParaRPr lang="ru-RU" sz="1600" dirty="0"/>
            </a:p>
          </p:txBody>
        </p:sp>
        <p:sp>
          <p:nvSpPr>
            <p:cNvPr id="49" name="Полилиния 48"/>
            <p:cNvSpPr/>
            <p:nvPr/>
          </p:nvSpPr>
          <p:spPr>
            <a:xfrm>
              <a:off x="599718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E86C1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6621433" y="4505106"/>
              <a:ext cx="2000807" cy="635253"/>
            </a:xfrm>
            <a:prstGeom prst="rect">
              <a:avLst/>
            </a:prstGeom>
            <a:solidFill>
              <a:srgbClr val="3B61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Fields</a:t>
              </a:r>
              <a:endParaRPr lang="ru-RU" sz="1600" dirty="0"/>
            </a:p>
          </p:txBody>
        </p:sp>
        <p:sp>
          <p:nvSpPr>
            <p:cNvPr id="51" name="Полилиния 50"/>
            <p:cNvSpPr/>
            <p:nvPr/>
          </p:nvSpPr>
          <p:spPr>
            <a:xfrm>
              <a:off x="8798313" y="4691447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9422566" y="4505106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Selection</a:t>
              </a:r>
              <a:endParaRPr lang="ru-RU" sz="1600" dirty="0"/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1847274" y="5231912"/>
            <a:ext cx="7947675" cy="639461"/>
            <a:chOff x="1888142" y="5233225"/>
            <a:chExt cx="7947675" cy="639461"/>
          </a:xfrm>
        </p:grpSpPr>
        <p:sp>
          <p:nvSpPr>
            <p:cNvPr id="54" name="Прямоугольник 53"/>
            <p:cNvSpPr/>
            <p:nvPr/>
          </p:nvSpPr>
          <p:spPr>
            <a:xfrm>
              <a:off x="1888142" y="5233225"/>
              <a:ext cx="2000807" cy="635253"/>
            </a:xfrm>
            <a:prstGeom prst="rect">
              <a:avLst/>
            </a:prstGeom>
            <a:solidFill>
              <a:srgbClr val="B279A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Transformation</a:t>
              </a:r>
              <a:endParaRPr lang="ru-RU" sz="1600" kern="1200" dirty="0"/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4861824" y="5237433"/>
              <a:ext cx="2000807" cy="635253"/>
            </a:xfrm>
            <a:prstGeom prst="rect">
              <a:avLst/>
            </a:pr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Selection</a:t>
              </a:r>
              <a:endParaRPr lang="ru-RU" sz="1600" dirty="0"/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7835010" y="5233225"/>
              <a:ext cx="2000807" cy="635253"/>
            </a:xfrm>
            <a:prstGeom prst="rect">
              <a:avLst/>
            </a:prstGeom>
            <a:solidFill>
              <a:srgbClr val="E4575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smtClean="0"/>
                <a:t>Bining</a:t>
              </a:r>
              <a:endParaRPr lang="ru-RU" sz="1600" dirty="0"/>
            </a:p>
          </p:txBody>
        </p:sp>
        <p:sp>
          <p:nvSpPr>
            <p:cNvPr id="57" name="Полилиния 56"/>
            <p:cNvSpPr/>
            <p:nvPr/>
          </p:nvSpPr>
          <p:spPr>
            <a:xfrm>
              <a:off x="7117435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  <p:sp>
          <p:nvSpPr>
            <p:cNvPr id="58" name="Полилиния 57"/>
            <p:cNvSpPr/>
            <p:nvPr/>
          </p:nvSpPr>
          <p:spPr>
            <a:xfrm flipH="1">
              <a:off x="4143753" y="5419565"/>
              <a:ext cx="424170" cy="262571"/>
            </a:xfrm>
            <a:custGeom>
              <a:avLst/>
              <a:gdLst>
                <a:gd name="connsiteX0" fmla="*/ 0 w 329981"/>
                <a:gd name="connsiteY0" fmla="*/ 77203 h 386016"/>
                <a:gd name="connsiteX1" fmla="*/ 164991 w 329981"/>
                <a:gd name="connsiteY1" fmla="*/ 77203 h 386016"/>
                <a:gd name="connsiteX2" fmla="*/ 164991 w 329981"/>
                <a:gd name="connsiteY2" fmla="*/ 0 h 386016"/>
                <a:gd name="connsiteX3" fmla="*/ 329981 w 329981"/>
                <a:gd name="connsiteY3" fmla="*/ 193008 h 386016"/>
                <a:gd name="connsiteX4" fmla="*/ 164991 w 329981"/>
                <a:gd name="connsiteY4" fmla="*/ 386016 h 386016"/>
                <a:gd name="connsiteX5" fmla="*/ 164991 w 329981"/>
                <a:gd name="connsiteY5" fmla="*/ 308813 h 386016"/>
                <a:gd name="connsiteX6" fmla="*/ 0 w 329981"/>
                <a:gd name="connsiteY6" fmla="*/ 308813 h 386016"/>
                <a:gd name="connsiteX7" fmla="*/ 0 w 329981"/>
                <a:gd name="connsiteY7" fmla="*/ 77203 h 38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981" h="386016">
                  <a:moveTo>
                    <a:pt x="0" y="77203"/>
                  </a:moveTo>
                  <a:lnTo>
                    <a:pt x="164991" y="77203"/>
                  </a:lnTo>
                  <a:lnTo>
                    <a:pt x="164991" y="0"/>
                  </a:lnTo>
                  <a:lnTo>
                    <a:pt x="329981" y="193008"/>
                  </a:lnTo>
                  <a:lnTo>
                    <a:pt x="164991" y="386016"/>
                  </a:lnTo>
                  <a:lnTo>
                    <a:pt x="164991" y="308813"/>
                  </a:lnTo>
                  <a:lnTo>
                    <a:pt x="0" y="308813"/>
                  </a:lnTo>
                  <a:lnTo>
                    <a:pt x="0" y="77203"/>
                  </a:lnTo>
                  <a:close/>
                </a:path>
              </a:pathLst>
            </a:custGeom>
            <a:solidFill>
              <a:srgbClr val="9ECAE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693" tIns="80693" rIns="80693" bIns="80693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/>
            </a:p>
          </p:txBody>
        </p:sp>
      </p:grpSp>
    </p:spTree>
    <p:extLst>
      <p:ext uri="{BB962C8B-B14F-4D97-AF65-F5344CB8AC3E}">
        <p14:creationId xmlns:p14="http://schemas.microsoft.com/office/powerpoint/2010/main" val="2988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8" y="1612397"/>
            <a:ext cx="10909300" cy="471170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Highlight a hidden class </a:t>
            </a:r>
            <a:endParaRPr 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64" y="1700808"/>
            <a:ext cx="10890416" cy="4623289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83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Multifactor analyses</a:t>
            </a:r>
            <a:endParaRPr lang="en-US" dirty="0"/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50" y="2047313"/>
            <a:ext cx="305949" cy="26327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8" y="1577825"/>
            <a:ext cx="11264900" cy="48133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5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761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/>
          <p:cNvGrpSpPr/>
          <p:nvPr/>
        </p:nvGrpSpPr>
        <p:grpSpPr>
          <a:xfrm>
            <a:off x="511076" y="1931492"/>
            <a:ext cx="3203108" cy="3059881"/>
            <a:chOff x="699511" y="-101821"/>
            <a:chExt cx="7003768" cy="6690593"/>
          </a:xfrm>
        </p:grpSpPr>
        <p:pic>
          <p:nvPicPr>
            <p:cNvPr id="14" name="Изображение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11" y="365773"/>
              <a:ext cx="6629399" cy="6222999"/>
            </a:xfrm>
            <a:prstGeom prst="rect">
              <a:avLst/>
            </a:prstGeom>
          </p:spPr>
        </p:pic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642" y="214003"/>
              <a:ext cx="5334000" cy="5334001"/>
            </a:xfrm>
            <a:prstGeom prst="rect">
              <a:avLst/>
            </a:prstGeom>
          </p:spPr>
        </p:pic>
        <p:pic>
          <p:nvPicPr>
            <p:cNvPr id="28" name="Изображение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534" y="-101821"/>
              <a:ext cx="5575745" cy="5575745"/>
            </a:xfrm>
            <a:prstGeom prst="rect">
              <a:avLst/>
            </a:prstGeom>
          </p:spPr>
        </p:pic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Composition Algebra</a:t>
            </a: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 flipV="1">
            <a:off x="1147751" y="2052138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3471191" y="2051936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3486629" y="4378266"/>
            <a:ext cx="141597" cy="15460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бъект 4"/>
          <p:cNvSpPr txBox="1">
            <a:spLocks/>
          </p:cNvSpPr>
          <p:nvPr/>
        </p:nvSpPr>
        <p:spPr>
          <a:xfrm>
            <a:off x="887949" y="1413615"/>
            <a:ext cx="2971018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>
                <a:solidFill>
                  <a:srgbClr val="000000"/>
                </a:solidFill>
              </a:rPr>
              <a:t>Layer</a:t>
            </a:r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39" name="Объект 4"/>
          <p:cNvSpPr txBox="1">
            <a:spLocks/>
          </p:cNvSpPr>
          <p:nvPr/>
        </p:nvSpPr>
        <p:spPr>
          <a:xfrm>
            <a:off x="4222685" y="2272602"/>
            <a:ext cx="3675212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0000"/>
                </a:solidFill>
              </a:rPr>
              <a:t>C</a:t>
            </a:r>
            <a:r>
              <a:rPr lang="en-US" sz="2400" dirty="0" err="1" smtClean="0">
                <a:solidFill>
                  <a:srgbClr val="000000"/>
                </a:solidFill>
              </a:rPr>
              <a:t>oncat</a:t>
            </a:r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40" name="Объект 4"/>
          <p:cNvSpPr txBox="1">
            <a:spLocks/>
          </p:cNvSpPr>
          <p:nvPr/>
        </p:nvSpPr>
        <p:spPr>
          <a:xfrm>
            <a:off x="8033446" y="3280122"/>
            <a:ext cx="3607081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Facet/Repeat</a:t>
            </a:r>
          </a:p>
          <a:p>
            <a:pPr algn="ctr"/>
            <a:endParaRPr lang="en-US" sz="2400" dirty="0"/>
          </a:p>
        </p:txBody>
      </p:sp>
      <p:pic>
        <p:nvPicPr>
          <p:cNvPr id="41" name="Изображение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693" y="3099663"/>
            <a:ext cx="3872753" cy="2046816"/>
          </a:xfrm>
          <a:prstGeom prst="rect">
            <a:avLst/>
          </a:prstGeom>
        </p:spPr>
      </p:pic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05" y="3900408"/>
            <a:ext cx="3391695" cy="2301014"/>
          </a:xfrm>
          <a:prstGeom prst="rect">
            <a:avLst/>
          </a:prstGeom>
        </p:spPr>
      </p:pic>
      <p:sp>
        <p:nvSpPr>
          <p:cNvPr id="44" name="Объект 4"/>
          <p:cNvSpPr txBox="1">
            <a:spLocks/>
          </p:cNvSpPr>
          <p:nvPr/>
        </p:nvSpPr>
        <p:spPr>
          <a:xfrm>
            <a:off x="641770" y="5297351"/>
            <a:ext cx="2971018" cy="5764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800" b="1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400" b="1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60000"/>
              <a:buFont typeface="Arial" panose="020B0604020202020204" pitchFamily="34" charset="0"/>
              <a:buNone/>
              <a:defRPr lang="en-US" sz="1200" kern="1200" cap="none" baseline="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20000"/>
              <a:buFont typeface=".HelveticaNeueDeskInterface-Regular" charset="0"/>
              <a:buChar char="✓"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60000"/>
              <a:buFont typeface="Wingdings" charset="2"/>
              <a:buNone/>
              <a:defRPr lang="en-US" sz="1200" kern="1200" cap="none" baseline="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+mj-lt"/>
              <a:buAutoNum type="arabicPeriod"/>
              <a:defRPr sz="1200" kern="1200" cap="none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Resolve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1775521" y="1631881"/>
            <a:ext cx="8208911" cy="559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country_chart.properties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(width=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335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, height=</a:t>
            </a:r>
            <a:r>
              <a:rPr lang="en-US" sz="1400" dirty="0">
                <a:solidFill>
                  <a:srgbClr val="0433FF"/>
                </a:solidFill>
                <a:latin typeface="SF Mono" charset="0"/>
                <a:ea typeface="SF Mono" charset="0"/>
                <a:cs typeface="SF Mono" charset="0"/>
              </a:rPr>
              <a:t>320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</a:t>
            </a:r>
            <a:r>
              <a:rPr lang="en-US" sz="1400" dirty="0">
                <a:solidFill>
                  <a:srgbClr val="E45756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b="1" dirty="0">
                <a:solidFill>
                  <a:srgbClr val="E45756"/>
                </a:solidFill>
                <a:latin typeface="SF Mono Heavy" charset="0"/>
                <a:ea typeface="SF Mono Heavy" charset="0"/>
                <a:cs typeface="SF Mono Heavy" charset="0"/>
              </a:rPr>
              <a:t>|</a:t>
            </a:r>
            <a:r>
              <a:rPr lang="en-US" sz="1400" dirty="0">
                <a:solidFill>
                  <a:srgbClr val="E45756"/>
                </a:solidFill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country_chart.</a:t>
            </a:r>
            <a:r>
              <a:rPr lang="en-US" sz="1400" b="1" dirty="0" err="1">
                <a:solidFill>
                  <a:srgbClr val="E86C14"/>
                </a:solidFill>
                <a:latin typeface="SF Mono Semibold" charset="0"/>
                <a:ea typeface="SF Mono Semibold" charset="0"/>
                <a:cs typeface="SF Mono Semibold" charset="0"/>
              </a:rPr>
              <a:t>encode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b="1" dirty="0">
                <a:solidFill>
                  <a:srgbClr val="F2CF5B"/>
                </a:solidFill>
                <a:latin typeface="SF Mono Heavy" charset="0"/>
                <a:ea typeface="SF Mono Heavy" charset="0"/>
                <a:cs typeface="SF Mono Heavy" charset="0"/>
              </a:rPr>
              <a:t>x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=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"Fertility </a:t>
            </a:r>
            <a:r>
              <a:rPr lang="en-US" sz="1400" b="1" dirty="0" err="1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rate:Q</a:t>
            </a:r>
            <a:r>
              <a:rPr lang="en-US" sz="1400" b="1" dirty="0">
                <a:solidFill>
                  <a:srgbClr val="9ECAE9"/>
                </a:solidFill>
                <a:latin typeface="SF Mono Semibold" charset="0"/>
                <a:ea typeface="SF Mono Semibold" charset="0"/>
                <a:cs typeface="SF Mono Semibold" charset="0"/>
              </a:rPr>
              <a:t>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</a:t>
            </a:r>
          </a:p>
          <a:p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Multifactor analyses</a:t>
            </a:r>
            <a:endParaRPr lang="en-US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1" y="2231346"/>
            <a:ext cx="10058400" cy="4270075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1425388" y="1631881"/>
            <a:ext cx="304800" cy="559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noAutofit/>
          </a:bodyPr>
          <a:lstStyle/>
          <a:p>
            <a:pPr algn="r"/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1</a:t>
            </a:r>
            <a:r>
              <a:rPr lang="en-US" sz="1400">
                <a:latin typeface="SF Mono" charset="0"/>
                <a:ea typeface="SF Mono" charset="0"/>
                <a:cs typeface="SF Mono" charset="0"/>
              </a:rPr>
              <a:t/>
            </a:r>
            <a:br>
              <a:rPr lang="en-US" sz="1400">
                <a:latin typeface="SF Mono" charset="0"/>
                <a:ea typeface="SF Mono" charset="0"/>
                <a:cs typeface="SF Mono" charset="0"/>
              </a:rPr>
            </a:br>
            <a:r>
              <a:rPr lang="en-US" sz="1400" smtClean="0">
                <a:latin typeface="SF Mono" charset="0"/>
                <a:ea typeface="SF Mono" charset="0"/>
                <a:cs typeface="SF Mono" charset="0"/>
              </a:rPr>
              <a:t>2</a:t>
            </a:r>
            <a:endParaRPr lang="en-US" sz="1400" dirty="0">
              <a:effectLst/>
              <a:latin typeface="SF Mono" charset="0"/>
              <a:ea typeface="SF Mono" charset="0"/>
              <a:cs typeface="SF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Details View  </a:t>
            </a:r>
            <a:endParaRPr 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0" y="1895263"/>
            <a:ext cx="10058400" cy="3843067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4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8364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</a:t>
            </a:r>
            <a:r>
              <a:rPr lang="en-US" dirty="0" smtClean="0"/>
              <a:t>Aggregate</a:t>
            </a:r>
            <a:endParaRPr lang="en-US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772282"/>
            <a:ext cx="10058400" cy="43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EDA: Dynamic filtering </a:t>
            </a:r>
            <a:endParaRPr lang="en-US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1" y="1778269"/>
            <a:ext cx="10058400" cy="4412411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4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29818" y="6399845"/>
            <a:ext cx="4274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Reconstruction of Hans </a:t>
            </a:r>
            <a:r>
              <a:rPr lang="en-US" sz="1200" dirty="0" err="1" smtClean="0"/>
              <a:t>Rosling’s</a:t>
            </a:r>
            <a:r>
              <a:rPr lang="en-US" sz="1200" dirty="0" smtClean="0"/>
              <a:t> chart on TED 2006</a:t>
            </a:r>
            <a:endParaRPr lang="en-US" sz="1200" dirty="0"/>
          </a:p>
          <a:p>
            <a:r>
              <a:rPr lang="en-US" sz="1200" dirty="0" smtClean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202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</a:t>
            </a:r>
            <a:r>
              <a:rPr lang="en-US" dirty="0" smtClean="0"/>
              <a:t>nteractivity in EDA </a:t>
            </a:r>
            <a:endParaRPr lang="en-US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260775" y="2063348"/>
            <a:ext cx="3637954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1. </a:t>
            </a:r>
            <a:r>
              <a:rPr lang="en-US" b="0" dirty="0" smtClean="0"/>
              <a:t>Zoom </a:t>
            </a:r>
            <a:r>
              <a:rPr lang="en-US" b="0" dirty="0" smtClean="0"/>
              <a:t>and </a:t>
            </a:r>
            <a:r>
              <a:rPr lang="en-US" b="0" dirty="0" smtClean="0"/>
              <a:t>pan</a:t>
            </a:r>
            <a:endParaRPr lang="en-US" b="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156342" y="5661248"/>
            <a:ext cx="3104035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3. Dynamic filtering </a:t>
            </a:r>
            <a:endParaRPr lang="en-US" b="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156342" y="5127254"/>
            <a:ext cx="2383955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2. Aggregate</a:t>
            </a:r>
            <a:endParaRPr lang="en-US" b="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156342" y="4662021"/>
            <a:ext cx="2690788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1. Details</a:t>
            </a:r>
            <a:endParaRPr lang="en-US" b="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271464" y="3064807"/>
            <a:ext cx="401613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3. Highlight </a:t>
            </a:r>
            <a:r>
              <a:rPr lang="en-US" b="0" dirty="0" smtClean="0"/>
              <a:t>a hidden class </a:t>
            </a:r>
            <a:endParaRPr lang="en-US" b="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0775" y="2573824"/>
            <a:ext cx="3637954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point info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43" y="1960308"/>
            <a:ext cx="3812534" cy="1618528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1" y="4587170"/>
            <a:ext cx="4065625" cy="1783505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981614" y="1520825"/>
            <a:ext cx="262989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Basic tools </a:t>
            </a:r>
            <a:endParaRPr lang="en-US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6568191" y="4058683"/>
            <a:ext cx="4608512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Advanced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Who am I ?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53782" y="3148205"/>
            <a:ext cx="10141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 draw </a:t>
            </a:r>
            <a:r>
              <a:rPr lang="en-US" dirty="0">
                <a:solidFill>
                  <a:srgbClr val="000000"/>
                </a:solidFill>
              </a:rPr>
              <a:t>slides </a:t>
            </a:r>
            <a:r>
              <a:rPr lang="en-US" dirty="0" smtClean="0">
                <a:solidFill>
                  <a:srgbClr val="000000"/>
                </a:solidFill>
              </a:rPr>
              <a:t>with charts on a daily basis since 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r>
              <a:rPr lang="en-US" dirty="0" smtClean="0">
                <a:solidFill>
                  <a:srgbClr val="000000"/>
                </a:solidFill>
              </a:rPr>
              <a:t> I remember myself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I’m </a:t>
            </a:r>
            <a:r>
              <a:rPr lang="en-US" dirty="0" smtClean="0">
                <a:solidFill>
                  <a:srgbClr val="000000"/>
                </a:solidFill>
              </a:rPr>
              <a:t>Altair User since 2017 and a bit contributor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 author of </a:t>
            </a:r>
            <a:r>
              <a:rPr lang="en-US" dirty="0" err="1">
                <a:solidFill>
                  <a:srgbClr val="000000"/>
                </a:solidFill>
              </a:rPr>
              <a:t>G</a:t>
            </a:r>
            <a:r>
              <a:rPr lang="en-US" dirty="0" err="1" smtClean="0">
                <a:solidFill>
                  <a:srgbClr val="000000"/>
                </a:solidFill>
              </a:rPr>
              <a:t>pdVega</a:t>
            </a:r>
            <a:r>
              <a:rPr lang="en-US" dirty="0" smtClean="0">
                <a:solidFill>
                  <a:srgbClr val="000000"/>
                </a:solidFill>
              </a:rPr>
              <a:t> which integrates Altair and </a:t>
            </a:r>
            <a:r>
              <a:rPr lang="en-US" dirty="0" err="1" smtClean="0">
                <a:solidFill>
                  <a:srgbClr val="000000"/>
                </a:solidFill>
              </a:rPr>
              <a:t>GeoPandas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Also Vega/Vega-Lite tester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53885" y="1731437"/>
            <a:ext cx="79901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Ilia Timofeev, </a:t>
            </a:r>
            <a:r>
              <a:rPr lang="en-US" sz="2000" dirty="0">
                <a:solidFill>
                  <a:srgbClr val="000000"/>
                </a:solidFill>
              </a:rPr>
              <a:t>Senior partner, TTS Consulting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315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Altair</a:t>
            </a:r>
            <a:r>
              <a:rPr lang="en-US" dirty="0"/>
              <a:t>: first difficulties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19175" y="3706474"/>
            <a:ext cx="10440988" cy="2031325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E75C58"/>
                </a:solidFill>
                <a:latin typeface="SF Mono" charset="0"/>
                <a:ea typeface="SF Mono" charset="0"/>
                <a:cs typeface="SF Mono" charset="0"/>
              </a:rPr>
              <a:t>MaxRowsError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: The number of rows in your dataset is greater than the maximum allowed (5000). For information on how to plot larger datasets in Altair, see the documentation</a:t>
            </a:r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 smtClean="0">
              <a:solidFill>
                <a:srgbClr val="000000"/>
              </a:solidFill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Chart</a:t>
            </a: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({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data:      Year  Child mortality  Fertility rate  GDP per capita  Life expectancy  \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M49                                                                        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4    1960            364.0            7.45          1210.0             38.6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4    1961            358.0            7.45          1200.0             39.4   </a:t>
            </a:r>
            <a:b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</a:br>
            <a:r>
              <a:rPr lang="en-US" sz="1400" dirty="0">
                <a:solidFill>
                  <a:srgbClr val="000000"/>
                </a:solidFill>
                <a:latin typeface="SF Mono" charset="0"/>
                <a:ea typeface="SF Mono" charset="0"/>
                <a:cs typeface="SF Mono" charset="0"/>
              </a:rPr>
              <a:t>  4    1962            352.0            7.45          1200.0             40.1   </a:t>
            </a:r>
            <a:endParaRPr lang="en-US" sz="1400" dirty="0">
              <a:solidFill>
                <a:srgbClr val="000000"/>
              </a:solidFill>
              <a:effectLst/>
              <a:latin typeface="SF Mono" charset="0"/>
              <a:ea typeface="SF Mono" charset="0"/>
              <a:cs typeface="SF Mono" charset="0"/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1031255" y="1622424"/>
            <a:ext cx="10428908" cy="1809222"/>
            <a:chOff x="7765228" y="2341781"/>
            <a:chExt cx="10428908" cy="1809222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7765228" y="2341781"/>
              <a:ext cx="372423" cy="1809222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173950" y="2341781"/>
              <a:ext cx="10020186" cy="1809222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 err="1">
                  <a:latin typeface="SF Mono Heavy" charset="0"/>
                  <a:ea typeface="SF Mono Heavy" charset="0"/>
                  <a:cs typeface="SF Mono Heavy" charset="0"/>
                </a:rPr>
                <a:t>altair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alt</a:t>
              </a:r>
              <a:endParaRPr lang="ru-RU" sz="1400" dirty="0" smtClean="0">
                <a:latin typeface="SF Mono" charset="0"/>
                <a:ea typeface="SF Mono" charset="0"/>
                <a:cs typeface="SF Mono" charset="0"/>
              </a:endParaRPr>
            </a:p>
            <a:p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pd.read_csv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”</a:t>
              </a:r>
              <a:r>
                <a:rPr lang="en-US" sz="1400" dirty="0" err="1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gapmider_data.csv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 smtClean="0">
                  <a:latin typeface="SF Mono" charset="0"/>
                  <a:ea typeface="SF Mono" charset="0"/>
                  <a:cs typeface="SF Mono" charset="0"/>
                </a:rPr>
                <a:t>df_data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err="1">
                  <a:latin typeface="SF Mono" charset="0"/>
                  <a:ea typeface="SF Mono" charset="0"/>
                  <a:cs typeface="SF Mono" charset="0"/>
                </a:rPr>
                <a:t>mark_point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()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.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encode(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x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"GDP per capita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y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"Life expectancy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r>
                <a:rPr lang="ru-RU" sz="1400" dirty="0" smtClean="0"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color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"Region</a:t>
              </a:r>
              <a:r>
                <a:rPr lang="en-US" sz="1400" dirty="0" smtClean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9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it works?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6476043" y="1843160"/>
            <a:ext cx="2840364" cy="3762337"/>
            <a:chOff x="4140562" y="1554558"/>
            <a:chExt cx="3291116" cy="4617933"/>
          </a:xfrm>
        </p:grpSpPr>
        <p:sp>
          <p:nvSpPr>
            <p:cNvPr id="4" name="Полилиния 3"/>
            <p:cNvSpPr/>
            <p:nvPr/>
          </p:nvSpPr>
          <p:spPr>
            <a:xfrm>
              <a:off x="4140562" y="5366066"/>
              <a:ext cx="3291115" cy="806425"/>
            </a:xfrm>
            <a:custGeom>
              <a:avLst/>
              <a:gdLst>
                <a:gd name="connsiteX0" fmla="*/ 0 w 3291115"/>
                <a:gd name="connsiteY0" fmla="*/ 0 h 806425"/>
                <a:gd name="connsiteX1" fmla="*/ 3291115 w 3291115"/>
                <a:gd name="connsiteY1" fmla="*/ 0 h 806425"/>
                <a:gd name="connsiteX2" fmla="*/ 3291115 w 3291115"/>
                <a:gd name="connsiteY2" fmla="*/ 806425 h 806425"/>
                <a:gd name="connsiteX3" fmla="*/ 0 w 3291115"/>
                <a:gd name="connsiteY3" fmla="*/ 806425 h 806425"/>
                <a:gd name="connsiteX4" fmla="*/ 0 w 3291115"/>
                <a:gd name="connsiteY4" fmla="*/ 0 h 8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115" h="806425">
                  <a:moveTo>
                    <a:pt x="0" y="0"/>
                  </a:moveTo>
                  <a:lnTo>
                    <a:pt x="3291115" y="0"/>
                  </a:lnTo>
                  <a:lnTo>
                    <a:pt x="3291115" y="806425"/>
                  </a:lnTo>
                  <a:lnTo>
                    <a:pt x="0" y="806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706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228600" marR="0" lvl="1" indent="-228600" algn="ctr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/>
                <a:t>D3.js</a:t>
              </a:r>
              <a:endParaRPr lang="ru-RU" sz="2000" kern="1200" dirty="0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4140562" y="4137878"/>
              <a:ext cx="3291115" cy="1240281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D6719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759629"/>
                <a:satOff val="0"/>
                <a:lumOff val="12158"/>
                <a:alphaOff val="0"/>
              </a:schemeClr>
            </a:fillRef>
            <a:effectRef idx="0">
              <a:schemeClr val="accent4">
                <a:hueOff val="-1759629"/>
                <a:satOff val="0"/>
                <a:lumOff val="121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7" tIns="170689" rIns="170688" bIns="605072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smtClean="0"/>
                <a:t>Vega</a:t>
              </a:r>
              <a:endParaRPr lang="en-US" sz="2000" kern="1200" dirty="0" smtClean="0"/>
            </a:p>
          </p:txBody>
        </p:sp>
        <p:sp>
          <p:nvSpPr>
            <p:cNvPr id="6" name="Полилиния 5"/>
            <p:cNvSpPr/>
            <p:nvPr/>
          </p:nvSpPr>
          <p:spPr>
            <a:xfrm>
              <a:off x="4140562" y="2909694"/>
              <a:ext cx="3291116" cy="1240282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E457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519258"/>
                <a:satOff val="0"/>
                <a:lumOff val="24315"/>
                <a:alphaOff val="0"/>
              </a:schemeClr>
            </a:fillRef>
            <a:effectRef idx="0">
              <a:schemeClr val="accent4">
                <a:hueOff val="-3519258"/>
                <a:satOff val="0"/>
                <a:lumOff val="243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7" tIns="170689" rIns="170689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Vega-Lite</a:t>
              </a:r>
              <a:endParaRPr lang="ru-RU" sz="2000" kern="1200" dirty="0"/>
            </a:p>
          </p:txBody>
        </p:sp>
        <p:sp>
          <p:nvSpPr>
            <p:cNvPr id="7" name="Полилиния 6"/>
            <p:cNvSpPr/>
            <p:nvPr/>
          </p:nvSpPr>
          <p:spPr>
            <a:xfrm>
              <a:off x="4140562" y="1554558"/>
              <a:ext cx="3291115" cy="1240283"/>
            </a:xfrm>
            <a:custGeom>
              <a:avLst/>
              <a:gdLst>
                <a:gd name="connsiteX0" fmla="*/ 0 w 3291115"/>
                <a:gd name="connsiteY0" fmla="*/ 434384 h 1240281"/>
                <a:gd name="connsiteX1" fmla="*/ 1490522 w 3291115"/>
                <a:gd name="connsiteY1" fmla="*/ 434384 h 1240281"/>
                <a:gd name="connsiteX2" fmla="*/ 1490522 w 3291115"/>
                <a:gd name="connsiteY2" fmla="*/ 310070 h 1240281"/>
                <a:gd name="connsiteX3" fmla="*/ 1335487 w 3291115"/>
                <a:gd name="connsiteY3" fmla="*/ 310070 h 1240281"/>
                <a:gd name="connsiteX4" fmla="*/ 1645558 w 3291115"/>
                <a:gd name="connsiteY4" fmla="*/ 0 h 1240281"/>
                <a:gd name="connsiteX5" fmla="*/ 1955628 w 3291115"/>
                <a:gd name="connsiteY5" fmla="*/ 310070 h 1240281"/>
                <a:gd name="connsiteX6" fmla="*/ 1800593 w 3291115"/>
                <a:gd name="connsiteY6" fmla="*/ 310070 h 1240281"/>
                <a:gd name="connsiteX7" fmla="*/ 1800593 w 3291115"/>
                <a:gd name="connsiteY7" fmla="*/ 434384 h 1240281"/>
                <a:gd name="connsiteX8" fmla="*/ 3291115 w 3291115"/>
                <a:gd name="connsiteY8" fmla="*/ 434384 h 1240281"/>
                <a:gd name="connsiteX9" fmla="*/ 3291115 w 3291115"/>
                <a:gd name="connsiteY9" fmla="*/ 1240281 h 1240281"/>
                <a:gd name="connsiteX10" fmla="*/ 0 w 3291115"/>
                <a:gd name="connsiteY10" fmla="*/ 1240281 h 1240281"/>
                <a:gd name="connsiteX11" fmla="*/ 0 w 3291115"/>
                <a:gd name="connsiteY11" fmla="*/ 434384 h 124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15" h="1240281">
                  <a:moveTo>
                    <a:pt x="3291115" y="805897"/>
                  </a:moveTo>
                  <a:lnTo>
                    <a:pt x="1800593" y="805897"/>
                  </a:lnTo>
                  <a:lnTo>
                    <a:pt x="1800593" y="930211"/>
                  </a:lnTo>
                  <a:lnTo>
                    <a:pt x="1955628" y="930211"/>
                  </a:lnTo>
                  <a:lnTo>
                    <a:pt x="1645557" y="1240280"/>
                  </a:lnTo>
                  <a:lnTo>
                    <a:pt x="1335487" y="930211"/>
                  </a:lnTo>
                  <a:lnTo>
                    <a:pt x="1490522" y="930211"/>
                  </a:lnTo>
                  <a:lnTo>
                    <a:pt x="1490522" y="805897"/>
                  </a:lnTo>
                  <a:lnTo>
                    <a:pt x="0" y="805897"/>
                  </a:lnTo>
                  <a:lnTo>
                    <a:pt x="0" y="1"/>
                  </a:lnTo>
                  <a:lnTo>
                    <a:pt x="3291115" y="1"/>
                  </a:lnTo>
                  <a:lnTo>
                    <a:pt x="3291115" y="805897"/>
                  </a:lnTo>
                  <a:close/>
                </a:path>
              </a:pathLst>
            </a:custGeom>
            <a:solidFill>
              <a:srgbClr val="43989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Altair</a:t>
              </a:r>
              <a:endParaRPr lang="ru-RU" sz="2000" kern="1200" dirty="0"/>
            </a:p>
          </p:txBody>
        </p:sp>
      </p:grpSp>
      <p:pic>
        <p:nvPicPr>
          <p:cNvPr id="40962" name="Picture 2" descr="Ð°ÑÑÐ¸Ð½ÐºÐ¸ Ð¿Ð¾ Ð·Ð°Ð¿ÑÐ¾ÑÑ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06" y="1958542"/>
            <a:ext cx="371526" cy="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06" y="4080340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45" y="5082326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45" y="3093254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Прямоугольник 39"/>
          <p:cNvSpPr/>
          <p:nvPr/>
        </p:nvSpPr>
        <p:spPr>
          <a:xfrm>
            <a:off x="2009277" y="1847684"/>
            <a:ext cx="3955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eclarative </a:t>
            </a:r>
            <a:r>
              <a:rPr lang="en-US" dirty="0"/>
              <a:t>statistical visualization library for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2009277" y="2994664"/>
            <a:ext cx="394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igh-level </a:t>
            </a:r>
            <a:r>
              <a:rPr lang="en-US" dirty="0"/>
              <a:t>grammar for interactive graphics</a:t>
            </a:r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009277" y="4051102"/>
            <a:ext cx="39603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Visualization grammar</a:t>
            </a:r>
            <a:br>
              <a:rPr lang="en-US" dirty="0" smtClean="0"/>
            </a:br>
            <a:r>
              <a:rPr lang="en-US" sz="1200" dirty="0" smtClean="0"/>
              <a:t>higher-level</a:t>
            </a:r>
            <a:r>
              <a:rPr lang="en-US" sz="1200" dirty="0"/>
              <a:t> </a:t>
            </a:r>
            <a:r>
              <a:rPr lang="en-US" sz="1200" dirty="0" smtClean="0"/>
              <a:t>visualization </a:t>
            </a:r>
            <a:r>
              <a:rPr lang="en-US" sz="1200" dirty="0"/>
              <a:t>specification language</a:t>
            </a:r>
            <a:endParaRPr lang="ru-RU" sz="1200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009277" y="4959166"/>
            <a:ext cx="412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JavaScript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manipulating</a:t>
            </a:r>
            <a:r>
              <a:rPr lang="de-DE" dirty="0" smtClean="0"/>
              <a:t> Data-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9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74897"/>
              </p:ext>
            </p:extLst>
          </p:nvPr>
        </p:nvGraphicFramePr>
        <p:xfrm>
          <a:off x="574888" y="2655810"/>
          <a:ext cx="10826167" cy="106680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0826167"/>
              </a:tblGrid>
              <a:tr h="144184">
                <a:tc>
                  <a:txBody>
                    <a:bodyPr/>
                    <a:lstStyle/>
                    <a:p>
                      <a:endParaRPr lang="ru-RU" sz="800" dirty="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  <a:tr h="144184">
                <a:tc>
                  <a:txBody>
                    <a:bodyPr/>
                    <a:lstStyle/>
                    <a:p>
                      <a:endParaRPr lang="ru-RU" sz="800" dirty="0">
                        <a:latin typeface="SF Mono" charset="0"/>
                        <a:ea typeface="SF Mono" charset="0"/>
                        <a:cs typeface="SF Mon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Группа 46"/>
          <p:cNvGrpSpPr/>
          <p:nvPr/>
        </p:nvGrpSpPr>
        <p:grpSpPr>
          <a:xfrm>
            <a:off x="4726006" y="2171227"/>
            <a:ext cx="6675049" cy="4036204"/>
            <a:chOff x="7862127" y="2341780"/>
            <a:chExt cx="3457668" cy="2204740"/>
          </a:xfrm>
          <a:noFill/>
        </p:grpSpPr>
        <p:sp>
          <p:nvSpPr>
            <p:cNvPr id="49" name="Прямоугольник 48"/>
            <p:cNvSpPr/>
            <p:nvPr/>
          </p:nvSpPr>
          <p:spPr>
            <a:xfrm>
              <a:off x="8173950" y="2341780"/>
              <a:ext cx="3145845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err="1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config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"view"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"width"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"height"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"name"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"mark"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"bar"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"encoding"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x”,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"nominal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y”,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"quantitative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"datasets"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[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  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"$schema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</a:t>
              </a:r>
            </a:p>
            <a:p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  <a:hlinkClick r:id="rId3"/>
                </a:rPr>
                <a:t>https://vega.github.io/schema/vega-lite/v3.2.0.json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862127" y="2341780"/>
              <a:ext cx="275524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14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15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16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17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18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JSON:Vega-lite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278839" y="1742247"/>
            <a:ext cx="623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Vega </a:t>
            </a:r>
            <a:r>
              <a:rPr lang="mr-IN" b="1" dirty="0" smtClean="0">
                <a:effectLst/>
                <a:latin typeface="+mj-lt"/>
                <a:ea typeface="SF Mono" charset="0"/>
                <a:cs typeface="SF Mono" charset="0"/>
              </a:rPr>
              <a:t>–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lite </a:t>
            </a:r>
            <a:r>
              <a:rPr lang="en-US" b="1" dirty="0" smtClean="0"/>
              <a:t>grammar </a:t>
            </a:r>
            <a:r>
              <a:rPr lang="en-US" b="1" dirty="0"/>
              <a:t>for interactive </a:t>
            </a:r>
            <a:r>
              <a:rPr lang="en-US" b="1" dirty="0" smtClean="0"/>
              <a:t>graphics (JSON)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574888" y="1538072"/>
            <a:ext cx="3412342" cy="2891885"/>
            <a:chOff x="7760789" y="2341780"/>
            <a:chExt cx="3412342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pic>
        <p:nvPicPr>
          <p:cNvPr id="55" name="Изображение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" y="4465264"/>
            <a:ext cx="3605156" cy="216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it works?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5314973" y="5434760"/>
            <a:ext cx="2840363" cy="657013"/>
          </a:xfrm>
          <a:custGeom>
            <a:avLst/>
            <a:gdLst>
              <a:gd name="connsiteX0" fmla="*/ 0 w 3291115"/>
              <a:gd name="connsiteY0" fmla="*/ 0 h 806425"/>
              <a:gd name="connsiteX1" fmla="*/ 3291115 w 3291115"/>
              <a:gd name="connsiteY1" fmla="*/ 0 h 806425"/>
              <a:gd name="connsiteX2" fmla="*/ 3291115 w 3291115"/>
              <a:gd name="connsiteY2" fmla="*/ 806425 h 806425"/>
              <a:gd name="connsiteX3" fmla="*/ 0 w 3291115"/>
              <a:gd name="connsiteY3" fmla="*/ 806425 h 806425"/>
              <a:gd name="connsiteX4" fmla="*/ 0 w 3291115"/>
              <a:gd name="connsiteY4" fmla="*/ 0 h 80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15" h="806425">
                <a:moveTo>
                  <a:pt x="0" y="0"/>
                </a:moveTo>
                <a:lnTo>
                  <a:pt x="3291115" y="0"/>
                </a:lnTo>
                <a:lnTo>
                  <a:pt x="3291115" y="806425"/>
                </a:lnTo>
                <a:lnTo>
                  <a:pt x="0" y="806425"/>
                </a:lnTo>
                <a:lnTo>
                  <a:pt x="0" y="0"/>
                </a:lnTo>
                <a:close/>
              </a:path>
            </a:pathLst>
          </a:custGeom>
          <a:solidFill>
            <a:srgbClr val="79706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228600" marR="0" lvl="1" indent="-22860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/>
              <a:t>D3.js</a:t>
            </a:r>
            <a:endParaRPr lang="ru-RU" sz="2000" kern="1200" dirty="0"/>
          </a:p>
        </p:txBody>
      </p:sp>
      <p:sp>
        <p:nvSpPr>
          <p:cNvPr id="5" name="Полилиния 4"/>
          <p:cNvSpPr/>
          <p:nvPr/>
        </p:nvSpPr>
        <p:spPr>
          <a:xfrm>
            <a:off x="5314973" y="4434127"/>
            <a:ext cx="2840363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D671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smtClean="0"/>
              <a:t>Vega</a:t>
            </a:r>
            <a:endParaRPr lang="en-US" sz="2000" kern="1200" dirty="0" smtClean="0"/>
          </a:p>
        </p:txBody>
      </p:sp>
      <p:sp>
        <p:nvSpPr>
          <p:cNvPr id="6" name="Полилиния 5"/>
          <p:cNvSpPr/>
          <p:nvPr/>
        </p:nvSpPr>
        <p:spPr>
          <a:xfrm>
            <a:off x="5314973" y="3433497"/>
            <a:ext cx="2840364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E457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519258"/>
              <a:satOff val="0"/>
              <a:lumOff val="24315"/>
              <a:alphaOff val="0"/>
            </a:schemeClr>
          </a:fillRef>
          <a:effectRef idx="0">
            <a:schemeClr val="accent4">
              <a:hueOff val="-3519258"/>
              <a:satOff val="0"/>
              <a:lumOff val="243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9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Vega-Lite</a:t>
            </a:r>
            <a:endParaRPr lang="ru-RU" sz="2000" kern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5315663" y="2077397"/>
            <a:ext cx="2840363" cy="1098434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43989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Altair</a:t>
            </a:r>
            <a:endParaRPr lang="ru-RU" sz="2000" kern="12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7345085" y="2797908"/>
            <a:ext cx="851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vl.json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7248794" y="4081124"/>
            <a:ext cx="960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vg.json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285942" y="5095898"/>
            <a:ext cx="1088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dirty="0">
                <a:solidFill>
                  <a:srgbClr val="000000"/>
                </a:solidFill>
              </a:rPr>
              <a:t>Execute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40962" name="Picture 2" descr="Ð°ÑÑÐ¸Ð½ÐºÐ¸ Ð¿Ð¾ Ð·Ð°Ð¿ÑÐ¾ÑÑ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26" y="2192779"/>
            <a:ext cx="371526" cy="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36" y="4566616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75" y="5568602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75" y="3579530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066407" y="3339923"/>
            <a:ext cx="5974122" cy="284596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Picture 12" descr="Ð°ÑÑÐ¸Ð½ÐºÐ¸ Ð¿Ð¾ Ð·Ð°Ð¿ÑÐ¾ÑÑ jupyterlab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6"/>
          <a:stretch/>
        </p:blipFill>
        <p:spPr bwMode="auto">
          <a:xfrm>
            <a:off x="9592537" y="3408068"/>
            <a:ext cx="993241" cy="7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Ð°ÑÑÐ¸Ð½ÐºÐ¸ Ð¿Ð¾ Ð·Ð°Ð¿ÑÐ¾ÑÑ jupyterlab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0"/>
          <a:stretch/>
        </p:blipFill>
        <p:spPr bwMode="auto">
          <a:xfrm>
            <a:off x="8631764" y="3474884"/>
            <a:ext cx="818481" cy="64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Ð°ÑÑÐ¸Ð½ÐºÐ¸ Ð¿Ð¾ Ð·Ð°Ð¿ÑÐ¾ÑÑ view in Colaborator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281" r="-9178" b="-5723"/>
          <a:stretch/>
        </p:blipFill>
        <p:spPr bwMode="auto">
          <a:xfrm>
            <a:off x="9041004" y="5248480"/>
            <a:ext cx="923582" cy="8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789" y="4372971"/>
            <a:ext cx="1676280" cy="649113"/>
          </a:xfrm>
          <a:prstGeom prst="rect">
            <a:avLst/>
          </a:prstGeom>
        </p:spPr>
      </p:pic>
      <p:sp>
        <p:nvSpPr>
          <p:cNvPr id="43" name="Прямоугольник 42"/>
          <p:cNvSpPr/>
          <p:nvPr/>
        </p:nvSpPr>
        <p:spPr>
          <a:xfrm>
            <a:off x="5066407" y="1995047"/>
            <a:ext cx="5974122" cy="125075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8510194" y="2284514"/>
            <a:ext cx="2385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IPython</a:t>
            </a:r>
            <a:r>
              <a:rPr lang="en-US" sz="2000" dirty="0"/>
              <a:t> </a:t>
            </a:r>
            <a:r>
              <a:rPr lang="en-US" sz="2000" dirty="0" smtClean="0"/>
              <a:t>Kernel</a:t>
            </a:r>
            <a:endParaRPr lang="en-US" sz="2000" dirty="0"/>
          </a:p>
        </p:txBody>
      </p:sp>
      <p:grpSp>
        <p:nvGrpSpPr>
          <p:cNvPr id="64" name="Группа 63"/>
          <p:cNvGrpSpPr/>
          <p:nvPr/>
        </p:nvGrpSpPr>
        <p:grpSpPr>
          <a:xfrm>
            <a:off x="941300" y="1618983"/>
            <a:ext cx="3412342" cy="2891885"/>
            <a:chOff x="7760789" y="2341780"/>
            <a:chExt cx="3412342" cy="2204740"/>
          </a:xfrm>
        </p:grpSpPr>
        <p:sp>
          <p:nvSpPr>
            <p:cNvPr id="65" name="Прямоугольник 6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67" name="Прямоугольник 66"/>
          <p:cNvSpPr/>
          <p:nvPr/>
        </p:nvSpPr>
        <p:spPr>
          <a:xfrm>
            <a:off x="5183844" y="1660102"/>
            <a:ext cx="3195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1</a:t>
            </a:r>
            <a:r>
              <a:rPr lang="en-US" dirty="0" smtClean="0">
                <a:solidFill>
                  <a:srgbClr val="000000"/>
                </a:solidFill>
              </a:rPr>
              <a:t>3 lines Python code</a:t>
            </a:r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5249726" y="4071500"/>
            <a:ext cx="92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102 lines</a:t>
            </a:r>
            <a:endParaRPr lang="ru-RU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251576" y="2806499"/>
            <a:ext cx="1086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17 lines</a:t>
            </a:r>
            <a:endParaRPr lang="ru-RU" dirty="0"/>
          </a:p>
        </p:txBody>
      </p:sp>
      <p:pic>
        <p:nvPicPr>
          <p:cNvPr id="70" name="Изображение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" y="4450456"/>
            <a:ext cx="3605156" cy="216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/>
          <p:cNvSpPr/>
          <p:nvPr/>
        </p:nvSpPr>
        <p:spPr>
          <a:xfrm>
            <a:off x="1387015" y="1780352"/>
            <a:ext cx="2460354" cy="454070"/>
          </a:xfrm>
          <a:prstGeom prst="rect">
            <a:avLst/>
          </a:prstGeom>
          <a:solidFill>
            <a:srgbClr val="9ECA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5753284" y="4100094"/>
            <a:ext cx="2448272" cy="1161642"/>
          </a:xfrm>
          <a:prstGeom prst="rect">
            <a:avLst/>
          </a:prstGeom>
          <a:solidFill>
            <a:srgbClr val="9ECAE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is processed on JS side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278839" y="1742247"/>
            <a:ext cx="623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Vega </a:t>
            </a:r>
            <a:r>
              <a:rPr lang="mr-IN" b="1" dirty="0" smtClean="0">
                <a:effectLst/>
                <a:latin typeface="+mj-lt"/>
                <a:ea typeface="SF Mono" charset="0"/>
                <a:cs typeface="SF Mono" charset="0"/>
              </a:rPr>
              <a:t>–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lite </a:t>
            </a:r>
            <a:r>
              <a:rPr lang="en-US" b="1" dirty="0" smtClean="0"/>
              <a:t>grammar </a:t>
            </a:r>
            <a:r>
              <a:rPr lang="en-US" b="1" dirty="0"/>
              <a:t>for interactive </a:t>
            </a:r>
            <a:r>
              <a:rPr lang="en-US" b="1" dirty="0" smtClean="0"/>
              <a:t>graphics (JSON)</a:t>
            </a:r>
            <a:r>
              <a:rPr lang="en-US" b="1" dirty="0" smtClean="0">
                <a:effectLst/>
                <a:latin typeface="+mj-lt"/>
                <a:ea typeface="SF Mono" charset="0"/>
                <a:cs typeface="SF Mono" charset="0"/>
              </a:rPr>
              <a:t> 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574888" y="1538072"/>
            <a:ext cx="3412342" cy="2891885"/>
            <a:chOff x="7760789" y="2341780"/>
            <a:chExt cx="3412342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1" y="2341780"/>
              <a:ext cx="2999180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=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pd.DataFrame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({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: [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})</a:t>
              </a:r>
            </a:p>
            <a:p>
              <a:pPr lvl="0"/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 = (</a:t>
              </a: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alt.Chart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(data=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df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</a:t>
              </a:r>
              <a:r>
                <a:rPr lang="en-US" sz="1400" dirty="0" err="1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mark_bar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()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.encode(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x=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 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y=</a:t>
              </a:r>
              <a:r>
                <a:rPr lang="en-US" sz="1400" dirty="0">
                  <a:solidFill>
                    <a:srgbClr val="0433FF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ru-RU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   </a:t>
              </a:r>
              <a:r>
                <a:rPr lang="en-US" sz="1400" dirty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 )</a:t>
              </a:r>
              <a:endParaRPr lang="ru-RU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  <a:p>
              <a:pPr lvl="0"/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b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solidFill>
                    <a:srgbClr val="4D4D4C"/>
                  </a:solidFill>
                  <a:latin typeface="SF Mono" charset="0"/>
                  <a:ea typeface="SF Mono" charset="0"/>
                  <a:cs typeface="SF Mono" charset="0"/>
                </a:rPr>
                <a:t>chart</a:t>
              </a:r>
              <a:endParaRPr lang="en-US" sz="1400" dirty="0">
                <a:solidFill>
                  <a:srgbClr val="4D4D4C"/>
                </a:solidFill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grpSp>
        <p:nvGrpSpPr>
          <p:cNvPr id="47" name="Группа 46"/>
          <p:cNvGrpSpPr/>
          <p:nvPr/>
        </p:nvGrpSpPr>
        <p:grpSpPr>
          <a:xfrm>
            <a:off x="4726006" y="2171227"/>
            <a:ext cx="6675049" cy="4036204"/>
            <a:chOff x="7862127" y="2341780"/>
            <a:chExt cx="3457668" cy="2204740"/>
          </a:xfrm>
          <a:noFill/>
        </p:grpSpPr>
        <p:sp>
          <p:nvSpPr>
            <p:cNvPr id="48" name="Прямоугольник 47"/>
            <p:cNvSpPr/>
            <p:nvPr/>
          </p:nvSpPr>
          <p:spPr>
            <a:xfrm>
              <a:off x="7862127" y="2341780"/>
              <a:ext cx="275524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2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3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4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5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6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7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8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9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10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11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12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13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14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15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16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17</a:t>
              </a:r>
            </a:p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18</a:t>
              </a:r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8173950" y="2341780"/>
              <a:ext cx="3145845" cy="2204740"/>
            </a:xfrm>
            <a:prstGeom prst="rect">
              <a:avLst/>
            </a:prstGeom>
            <a:grp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err="1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config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"view"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"width"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"height"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200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"name"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"mark"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"bar"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"encoding"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x”,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"nominal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"field"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y”, 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type"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"quantitative</a:t>
              </a:r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"datasets"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{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data-9334"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[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"a"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  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"b"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4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{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"x"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"c"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, </a:t>
              </a:r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"y"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 </a:t>
              </a:r>
              <a:r>
                <a:rPr lang="en-US" sz="1400" dirty="0">
                  <a:solidFill>
                    <a:srgbClr val="09885A"/>
                  </a:solidFill>
                  <a:latin typeface="SF Mono" charset="0"/>
                  <a:ea typeface="SF Mono" charset="0"/>
                  <a:cs typeface="SF Mono" charset="0"/>
                </a:rPr>
                <a:t>2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]</a:t>
              </a:r>
            </a:p>
            <a:p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  </a:t>
              </a:r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},</a:t>
              </a:r>
            </a:p>
            <a:p>
              <a:r>
                <a:rPr lang="en-US" sz="1400" dirty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"$schema</a:t>
              </a:r>
              <a:r>
                <a:rPr lang="en-US" sz="1400" dirty="0" smtClean="0">
                  <a:solidFill>
                    <a:srgbClr val="A3151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 smtClean="0">
                  <a:solidFill>
                    <a:srgbClr val="000000"/>
                  </a:solidFill>
                  <a:latin typeface="SF Mono" charset="0"/>
                  <a:ea typeface="SF Mono" charset="0"/>
                  <a:cs typeface="SF Mono" charset="0"/>
                </a:rPr>
                <a:t>:</a:t>
              </a:r>
            </a:p>
            <a:p>
              <a:r>
                <a:rPr lang="en-US" sz="1400" dirty="0" smtClean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  <a:hlinkClick r:id="rId8"/>
                </a:rPr>
                <a:t>https://vega.github.io/schema/vega-lite/v3.2.0.json</a:t>
              </a:r>
              <a:r>
                <a:rPr lang="en-US" sz="1400" dirty="0">
                  <a:solidFill>
                    <a:srgbClr val="0451A5"/>
                  </a:solidFill>
                  <a:latin typeface="SF Mono" charset="0"/>
                  <a:ea typeface="SF Mono" charset="0"/>
                  <a:cs typeface="SF Mono" charset="0"/>
                </a:rPr>
                <a:t>"</a:t>
              </a:r>
              <a:endParaRPr lang="en-US" sz="1400" dirty="0"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pic>
        <p:nvPicPr>
          <p:cNvPr id="55" name="Изображение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" y="4465264"/>
            <a:ext cx="3605156" cy="216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smtClean="0"/>
              <a:t>Transfer data </a:t>
            </a:r>
            <a:r>
              <a:rPr lang="en-US" smtClean="0"/>
              <a:t>over http</a:t>
            </a:r>
            <a:endParaRPr lang="en-US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94256136"/>
              </p:ext>
            </p:extLst>
          </p:nvPr>
        </p:nvGraphicFramePr>
        <p:xfrm>
          <a:off x="12415882" y="1832382"/>
          <a:ext cx="3291115" cy="449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179824" y="4360600"/>
            <a:ext cx="2860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  <a:ea typeface="SF Mono" charset="0"/>
                <a:cs typeface="SF Mono" charset="0"/>
              </a:rPr>
              <a:t>Altair Data Server</a:t>
            </a:r>
            <a:endParaRPr lang="en-US" b="1" dirty="0">
              <a:effectLst/>
              <a:latin typeface="+mj-lt"/>
              <a:ea typeface="SF Mono" charset="0"/>
              <a:cs typeface="SF Mono" charset="0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1144238" y="5142494"/>
            <a:ext cx="5264692" cy="331360"/>
            <a:chOff x="7760789" y="2341780"/>
            <a:chExt cx="5519970" cy="220474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1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8173950" y="2341780"/>
              <a:ext cx="5106809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lvl="0"/>
              <a:r>
                <a:rPr lang="en-US" sz="1400" dirty="0" smtClean="0">
                  <a:latin typeface="SF Mono Medium" charset="0"/>
                  <a:ea typeface="SF Mono Medium" charset="0"/>
                  <a:cs typeface="SF Mono Medium" charset="0"/>
                </a:rPr>
                <a:t>!pip </a:t>
              </a:r>
              <a:r>
                <a:rPr lang="en-US" sz="1400" dirty="0">
                  <a:latin typeface="SF Mono Medium" charset="0"/>
                  <a:ea typeface="SF Mono Medium" charset="0"/>
                  <a:cs typeface="SF Mono Medium" charset="0"/>
                </a:rPr>
                <a:t>install </a:t>
              </a:r>
              <a:r>
                <a:rPr lang="en-US" sz="1400" dirty="0" err="1">
                  <a:latin typeface="SF Mono Medium" charset="0"/>
                  <a:ea typeface="SF Mono Medium" charset="0"/>
                  <a:cs typeface="SF Mono Medium" charset="0"/>
                </a:rPr>
                <a:t>altair_data_server</a:t>
              </a:r>
              <a:endParaRPr lang="en-US" sz="1400" dirty="0">
                <a:solidFill>
                  <a:srgbClr val="4D4D4C"/>
                </a:solidFill>
                <a:latin typeface="SF Mono Medium" charset="0"/>
                <a:ea typeface="SF Mono Medium" charset="0"/>
                <a:cs typeface="SF Mono Medium" charset="0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44238" y="5608876"/>
            <a:ext cx="5254226" cy="662719"/>
            <a:chOff x="7760789" y="2341780"/>
            <a:chExt cx="5508996" cy="2204740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7760789" y="2341780"/>
              <a:ext cx="376862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pPr algn="r"/>
              <a:r>
                <a:rPr lang="en-US" sz="1400" dirty="0">
                  <a:latin typeface="SF Mono" charset="0"/>
                  <a:ea typeface="SF Mono" charset="0"/>
                  <a:cs typeface="SF Mono" charset="0"/>
                </a:rPr>
                <a:t>1</a:t>
              </a:r>
              <a:br>
                <a:rPr lang="en-US" sz="1400" dirty="0">
                  <a:latin typeface="SF Mono" charset="0"/>
                  <a:ea typeface="SF Mono" charset="0"/>
                  <a:cs typeface="SF Mono" charset="0"/>
                </a:rPr>
              </a:br>
              <a:r>
                <a:rPr lang="en-US" sz="1400" dirty="0" smtClean="0">
                  <a:latin typeface="SF Mono" charset="0"/>
                  <a:ea typeface="SF Mono" charset="0"/>
                  <a:cs typeface="SF Mono" charset="0"/>
                </a:rPr>
                <a:t>2</a:t>
              </a:r>
              <a:endParaRPr lang="en-US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8173949" y="2341780"/>
              <a:ext cx="5095836" cy="220474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txBody>
            <a:bodyPr wrap="none">
              <a:noAutofit/>
            </a:bodyPr>
            <a:lstStyle/>
            <a:p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import </a:t>
              </a: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altair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en-US" sz="1400" b="1" dirty="0">
                  <a:solidFill>
                    <a:srgbClr val="011993"/>
                  </a:solidFill>
                  <a:latin typeface="SF Mono" charset="0"/>
                  <a:ea typeface="SF Mono" charset="0"/>
                  <a:cs typeface="SF Mono" charset="0"/>
                </a:rPr>
                <a:t>as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 </a:t>
              </a: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/>
              </a:r>
              <a:b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</a:br>
              <a:r>
                <a:rPr lang="ru-RU" sz="1400" dirty="0" err="1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alt.data_transformers.enable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(</a:t>
              </a:r>
              <a:r>
                <a:rPr lang="ru-RU" sz="1400" dirty="0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'</a:t>
              </a:r>
              <a:r>
                <a:rPr lang="ru-RU" sz="1400" dirty="0" err="1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data_server</a:t>
              </a:r>
              <a:r>
                <a:rPr lang="ru-RU" sz="1400" dirty="0">
                  <a:solidFill>
                    <a:srgbClr val="032F62"/>
                  </a:solidFill>
                  <a:latin typeface="SF Mono" charset="0"/>
                  <a:ea typeface="SF Mono" charset="0"/>
                  <a:cs typeface="SF Mono" charset="0"/>
                </a:rPr>
                <a:t>'</a:t>
              </a:r>
              <a:r>
                <a:rPr lang="ru-RU" sz="1400" dirty="0">
                  <a:solidFill>
                    <a:srgbClr val="24292E"/>
                  </a:solidFill>
                  <a:latin typeface="SF Mono" charset="0"/>
                  <a:ea typeface="SF Mono" charset="0"/>
                  <a:cs typeface="SF Mono" charset="0"/>
                </a:rPr>
                <a:t>)</a:t>
              </a:r>
              <a:endParaRPr lang="ru-RU" sz="1400" dirty="0">
                <a:effectLst/>
                <a:latin typeface="SF Mono" charset="0"/>
                <a:ea typeface="SF Mono" charset="0"/>
                <a:cs typeface="SF Mono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1179824" y="4654550"/>
            <a:ext cx="36647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8"/>
              </a:rPr>
              <a:t>https://github.com/altair-viz/altair_data_server</a:t>
            </a:r>
            <a:endParaRPr lang="ru-RU" sz="1200" dirty="0"/>
          </a:p>
        </p:txBody>
      </p:sp>
      <p:sp>
        <p:nvSpPr>
          <p:cNvPr id="38" name="Полилиния 37"/>
          <p:cNvSpPr/>
          <p:nvPr/>
        </p:nvSpPr>
        <p:spPr>
          <a:xfrm>
            <a:off x="7156238" y="5776849"/>
            <a:ext cx="2692109" cy="657013"/>
          </a:xfrm>
          <a:custGeom>
            <a:avLst/>
            <a:gdLst>
              <a:gd name="connsiteX0" fmla="*/ 0 w 3291115"/>
              <a:gd name="connsiteY0" fmla="*/ 0 h 806425"/>
              <a:gd name="connsiteX1" fmla="*/ 3291115 w 3291115"/>
              <a:gd name="connsiteY1" fmla="*/ 0 h 806425"/>
              <a:gd name="connsiteX2" fmla="*/ 3291115 w 3291115"/>
              <a:gd name="connsiteY2" fmla="*/ 806425 h 806425"/>
              <a:gd name="connsiteX3" fmla="*/ 0 w 3291115"/>
              <a:gd name="connsiteY3" fmla="*/ 806425 h 806425"/>
              <a:gd name="connsiteX4" fmla="*/ 0 w 3291115"/>
              <a:gd name="connsiteY4" fmla="*/ 0 h 80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115" h="806425">
                <a:moveTo>
                  <a:pt x="0" y="0"/>
                </a:moveTo>
                <a:lnTo>
                  <a:pt x="3291115" y="0"/>
                </a:lnTo>
                <a:lnTo>
                  <a:pt x="3291115" y="806425"/>
                </a:lnTo>
                <a:lnTo>
                  <a:pt x="0" y="806425"/>
                </a:lnTo>
                <a:lnTo>
                  <a:pt x="0" y="0"/>
                </a:lnTo>
                <a:close/>
              </a:path>
            </a:pathLst>
          </a:custGeom>
          <a:solidFill>
            <a:srgbClr val="79706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228600" marR="0" lvl="1" indent="-22860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/>
              <a:t>D3.js</a:t>
            </a:r>
            <a:endParaRPr lang="ru-RU" sz="2000" kern="1200" dirty="0"/>
          </a:p>
        </p:txBody>
      </p:sp>
      <p:sp>
        <p:nvSpPr>
          <p:cNvPr id="39" name="Полилиния 38"/>
          <p:cNvSpPr/>
          <p:nvPr/>
        </p:nvSpPr>
        <p:spPr>
          <a:xfrm>
            <a:off x="7156238" y="4776216"/>
            <a:ext cx="2692109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D6719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</a:t>
            </a:r>
          </a:p>
        </p:txBody>
      </p:sp>
      <p:sp>
        <p:nvSpPr>
          <p:cNvPr id="40" name="Полилиния 39"/>
          <p:cNvSpPr/>
          <p:nvPr/>
        </p:nvSpPr>
        <p:spPr>
          <a:xfrm>
            <a:off x="7156238" y="3775586"/>
            <a:ext cx="2692110" cy="1010486"/>
          </a:xfrm>
          <a:custGeom>
            <a:avLst/>
            <a:gdLst>
              <a:gd name="connsiteX0" fmla="*/ 0 w 3291115"/>
              <a:gd name="connsiteY0" fmla="*/ 434384 h 1240281"/>
              <a:gd name="connsiteX1" fmla="*/ 1490522 w 3291115"/>
              <a:gd name="connsiteY1" fmla="*/ 434384 h 1240281"/>
              <a:gd name="connsiteX2" fmla="*/ 1490522 w 3291115"/>
              <a:gd name="connsiteY2" fmla="*/ 310070 h 1240281"/>
              <a:gd name="connsiteX3" fmla="*/ 1335487 w 3291115"/>
              <a:gd name="connsiteY3" fmla="*/ 310070 h 1240281"/>
              <a:gd name="connsiteX4" fmla="*/ 1645558 w 3291115"/>
              <a:gd name="connsiteY4" fmla="*/ 0 h 1240281"/>
              <a:gd name="connsiteX5" fmla="*/ 1955628 w 3291115"/>
              <a:gd name="connsiteY5" fmla="*/ 310070 h 1240281"/>
              <a:gd name="connsiteX6" fmla="*/ 1800593 w 3291115"/>
              <a:gd name="connsiteY6" fmla="*/ 310070 h 1240281"/>
              <a:gd name="connsiteX7" fmla="*/ 1800593 w 3291115"/>
              <a:gd name="connsiteY7" fmla="*/ 434384 h 1240281"/>
              <a:gd name="connsiteX8" fmla="*/ 3291115 w 3291115"/>
              <a:gd name="connsiteY8" fmla="*/ 434384 h 1240281"/>
              <a:gd name="connsiteX9" fmla="*/ 3291115 w 3291115"/>
              <a:gd name="connsiteY9" fmla="*/ 1240281 h 1240281"/>
              <a:gd name="connsiteX10" fmla="*/ 0 w 3291115"/>
              <a:gd name="connsiteY10" fmla="*/ 1240281 h 1240281"/>
              <a:gd name="connsiteX11" fmla="*/ 0 w 3291115"/>
              <a:gd name="connsiteY11" fmla="*/ 434384 h 124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115" h="1240281">
                <a:moveTo>
                  <a:pt x="3291115" y="805897"/>
                </a:moveTo>
                <a:lnTo>
                  <a:pt x="1800593" y="805897"/>
                </a:lnTo>
                <a:lnTo>
                  <a:pt x="1800593" y="930211"/>
                </a:lnTo>
                <a:lnTo>
                  <a:pt x="1955628" y="930211"/>
                </a:lnTo>
                <a:lnTo>
                  <a:pt x="1645557" y="1240280"/>
                </a:lnTo>
                <a:lnTo>
                  <a:pt x="1335487" y="930211"/>
                </a:lnTo>
                <a:lnTo>
                  <a:pt x="1490522" y="930211"/>
                </a:lnTo>
                <a:lnTo>
                  <a:pt x="1490522" y="805897"/>
                </a:lnTo>
                <a:lnTo>
                  <a:pt x="0" y="805897"/>
                </a:lnTo>
                <a:lnTo>
                  <a:pt x="0" y="1"/>
                </a:lnTo>
                <a:lnTo>
                  <a:pt x="3291115" y="1"/>
                </a:lnTo>
                <a:lnTo>
                  <a:pt x="3291115" y="805897"/>
                </a:lnTo>
                <a:close/>
              </a:path>
            </a:pathLst>
          </a:custGeom>
          <a:solidFill>
            <a:srgbClr val="E457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519258"/>
              <a:satOff val="0"/>
              <a:lumOff val="24315"/>
              <a:alphaOff val="0"/>
            </a:schemeClr>
          </a:fillRef>
          <a:effectRef idx="0">
            <a:schemeClr val="accent4">
              <a:hueOff val="-3519258"/>
              <a:satOff val="0"/>
              <a:lumOff val="243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9" bIns="605072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Vega-Lite</a:t>
            </a:r>
            <a:endParaRPr lang="ru-RU" sz="2000" kern="12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3367235" y="3101805"/>
            <a:ext cx="1222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rgbClr val="000000"/>
                </a:solidFill>
              </a:rPr>
              <a:t>s</a:t>
            </a:r>
            <a:r>
              <a:rPr lang="en-US" sz="1400" smtClean="0">
                <a:solidFill>
                  <a:srgbClr val="000000"/>
                </a:solidFill>
              </a:rPr>
              <a:t>pec.vl.json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9090059" y="4423213"/>
            <a:ext cx="960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vg.json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329187" y="5437987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sz="1400" dirty="0">
                <a:solidFill>
                  <a:srgbClr val="000000"/>
                </a:solidFill>
              </a:rPr>
              <a:t>Execute</a:t>
            </a:r>
            <a:endParaRPr lang="ru-RU" sz="1400" dirty="0">
              <a:solidFill>
                <a:srgbClr val="000000"/>
              </a:solidFill>
            </a:endParaRPr>
          </a:p>
        </p:txBody>
      </p:sp>
      <p:pic>
        <p:nvPicPr>
          <p:cNvPr id="54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801" y="4908705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40" y="5910691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Ð°ÑÑÐ¸Ð½ÐºÐ¸ Ð¿Ð¾ Ð·Ð°Ð¿ÑÐ¾ÑÑ typescript logo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540" y="3921619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Прямоугольник 57"/>
          <p:cNvSpPr/>
          <p:nvPr/>
        </p:nvSpPr>
        <p:spPr>
          <a:xfrm>
            <a:off x="6821111" y="3667884"/>
            <a:ext cx="4387456" cy="284596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1144238" y="1562892"/>
            <a:ext cx="10064329" cy="199669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 rot="16200000">
            <a:off x="607916" y="2415332"/>
            <a:ext cx="1996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IPython</a:t>
            </a:r>
            <a:r>
              <a:rPr lang="en-US" sz="2000" dirty="0"/>
              <a:t> </a:t>
            </a:r>
            <a:r>
              <a:rPr lang="en-US" sz="2000" dirty="0" smtClean="0"/>
              <a:t>Kernel</a:t>
            </a:r>
            <a:endParaRPr lang="en-US" sz="2000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2138150" y="2063451"/>
            <a:ext cx="3021199" cy="645469"/>
            <a:chOff x="4008230" y="2021328"/>
            <a:chExt cx="2292218" cy="645469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43989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pic>
          <p:nvPicPr>
            <p:cNvPr id="53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107" y="2123050"/>
              <a:ext cx="398679" cy="39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smtClean="0">
                  <a:solidFill>
                    <a:srgbClr val="FFFFFF"/>
                  </a:solidFill>
                </a:rPr>
                <a:t>Altair</a:t>
              </a:r>
              <a:endParaRPr lang="ru-RU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Стрелка вниз 47"/>
          <p:cNvSpPr/>
          <p:nvPr/>
        </p:nvSpPr>
        <p:spPr>
          <a:xfrm rot="16200000">
            <a:off x="6158907" y="1096108"/>
            <a:ext cx="498868" cy="2497977"/>
          </a:xfrm>
          <a:prstGeom prst="downArrow">
            <a:avLst>
              <a:gd name="adj1" fmla="val 50000"/>
              <a:gd name="adj2" fmla="val 36308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grpSp>
        <p:nvGrpSpPr>
          <p:cNvPr id="6" name="Группа 5"/>
          <p:cNvGrpSpPr/>
          <p:nvPr/>
        </p:nvGrpSpPr>
        <p:grpSpPr>
          <a:xfrm>
            <a:off x="7657328" y="2028764"/>
            <a:ext cx="3231802" cy="656245"/>
            <a:chOff x="8023082" y="2034152"/>
            <a:chExt cx="2423406" cy="656245"/>
          </a:xfrm>
        </p:grpSpPr>
        <p:sp>
          <p:nvSpPr>
            <p:cNvPr id="49" name="Прямоугольник 48"/>
            <p:cNvSpPr/>
            <p:nvPr/>
          </p:nvSpPr>
          <p:spPr>
            <a:xfrm>
              <a:off x="8023082" y="2034152"/>
              <a:ext cx="2423406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09314" y="2044066"/>
              <a:ext cx="1663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smtClean="0">
                  <a:solidFill>
                    <a:srgbClr val="FFFFFF"/>
                  </a:solidFill>
                </a:rPr>
                <a:t>Altair </a:t>
              </a:r>
              <a:br>
                <a:rPr lang="en-US" sz="2000" smtClean="0">
                  <a:solidFill>
                    <a:srgbClr val="FFFFFF"/>
                  </a:solidFill>
                </a:rPr>
              </a:br>
              <a:r>
                <a:rPr lang="en-US" sz="2000" smtClean="0">
                  <a:solidFill>
                    <a:srgbClr val="FFFFFF"/>
                  </a:solidFill>
                </a:rPr>
                <a:t>Data Server</a:t>
              </a:r>
              <a:endParaRPr lang="ru-RU" sz="2000" dirty="0">
                <a:solidFill>
                  <a:srgbClr val="FFFFFF"/>
                </a:solidFill>
              </a:endParaRPr>
            </a:p>
          </p:txBody>
        </p:sp>
        <p:pic>
          <p:nvPicPr>
            <p:cNvPr id="68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194" y="2141102"/>
              <a:ext cx="371526" cy="37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Стрелка углом 6"/>
          <p:cNvSpPr/>
          <p:nvPr/>
        </p:nvSpPr>
        <p:spPr>
          <a:xfrm rot="5400000" flipH="1">
            <a:off x="8665890" y="3190879"/>
            <a:ext cx="2477570" cy="1516372"/>
          </a:xfrm>
          <a:prstGeom prst="bentArrow">
            <a:avLst>
              <a:gd name="adj1" fmla="val 11690"/>
              <a:gd name="adj2" fmla="val 19633"/>
              <a:gd name="adj3" fmla="val 15554"/>
              <a:gd name="adj4" fmla="val 15484"/>
            </a:avLst>
          </a:prstGeom>
          <a:solidFill>
            <a:srgbClr val="D6719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629"/>
              <a:satOff val="0"/>
              <a:lumOff val="12158"/>
              <a:alphaOff val="0"/>
            </a:schemeClr>
          </a:fillRef>
          <a:effectRef idx="0">
            <a:schemeClr val="accent4">
              <a:hueOff val="-1759629"/>
              <a:satOff val="0"/>
              <a:lumOff val="12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7" tIns="170689" rIns="170688" bIns="605072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  <p:sp>
        <p:nvSpPr>
          <p:cNvPr id="69" name="Прямоугольник 68"/>
          <p:cNvSpPr/>
          <p:nvPr/>
        </p:nvSpPr>
        <p:spPr>
          <a:xfrm>
            <a:off x="5875379" y="2437608"/>
            <a:ext cx="8631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rgbClr val="000000"/>
                </a:solidFill>
              </a:rPr>
              <a:t>data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9146489" y="3132220"/>
            <a:ext cx="1145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d</a:t>
            </a:r>
            <a:r>
              <a:rPr lang="en-US" sz="1400" dirty="0" err="1" smtClean="0">
                <a:solidFill>
                  <a:srgbClr val="000000"/>
                </a:solidFill>
              </a:rPr>
              <a:t>ata.json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9164254" y="2713995"/>
            <a:ext cx="86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http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2085747" y="2724049"/>
            <a:ext cx="2781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IPython</a:t>
            </a:r>
            <a:r>
              <a:rPr lang="en-US" sz="1400" b="1" dirty="0"/>
              <a:t> </a:t>
            </a:r>
            <a:r>
              <a:rPr lang="en-US" sz="1400" b="1" dirty="0" smtClean="0"/>
              <a:t>messaging protocol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74" name="Прямоугольник 73"/>
          <p:cNvSpPr/>
          <p:nvPr/>
        </p:nvSpPr>
        <p:spPr>
          <a:xfrm rot="16200000">
            <a:off x="9512873" y="4885461"/>
            <a:ext cx="2723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Jupyter</a:t>
            </a:r>
            <a:r>
              <a:rPr lang="en-US" sz="2000" dirty="0" smtClean="0"/>
              <a:t> Client</a:t>
            </a:r>
            <a:endParaRPr lang="en-US" sz="2000" dirty="0"/>
          </a:p>
        </p:txBody>
      </p:sp>
      <p:sp>
        <p:nvSpPr>
          <p:cNvPr id="75" name="Стрелка углом 74"/>
          <p:cNvSpPr/>
          <p:nvPr/>
        </p:nvSpPr>
        <p:spPr>
          <a:xfrm rot="10800000" flipH="1">
            <a:off x="4796092" y="2577430"/>
            <a:ext cx="2340948" cy="1769162"/>
          </a:xfrm>
          <a:prstGeom prst="bentArrow">
            <a:avLst>
              <a:gd name="adj1" fmla="val 13523"/>
              <a:gd name="adj2" fmla="val 14308"/>
              <a:gd name="adj3" fmla="val 13857"/>
              <a:gd name="adj4" fmla="val 15484"/>
            </a:avLst>
          </a:prstGeom>
          <a:solidFill>
            <a:srgbClr val="43989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8887"/>
              <a:satOff val="0"/>
              <a:lumOff val="36473"/>
              <a:alphaOff val="0"/>
            </a:schemeClr>
          </a:fillRef>
          <a:effectRef idx="0">
            <a:schemeClr val="accent4">
              <a:hueOff val="-5278887"/>
              <a:satOff val="0"/>
              <a:lumOff val="364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9" rIns="170688" bIns="605072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8152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3367234" y="434921"/>
            <a:ext cx="8227357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smtClean="0"/>
              <a:t>Vega-lite (Vega) ecosystem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4838554" y="2933339"/>
            <a:ext cx="2840364" cy="2658276"/>
            <a:chOff x="6476043" y="2947220"/>
            <a:chExt cx="2840364" cy="2658276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6476043" y="2947220"/>
              <a:ext cx="2840364" cy="2658276"/>
              <a:chOff x="4140562" y="2909694"/>
              <a:chExt cx="3291116" cy="3262797"/>
            </a:xfrm>
          </p:grpSpPr>
          <p:sp>
            <p:nvSpPr>
              <p:cNvPr id="4" name="Полилиния 3"/>
              <p:cNvSpPr/>
              <p:nvPr/>
            </p:nvSpPr>
            <p:spPr>
              <a:xfrm>
                <a:off x="4140562" y="5366066"/>
                <a:ext cx="3291115" cy="806425"/>
              </a:xfrm>
              <a:custGeom>
                <a:avLst/>
                <a:gdLst>
                  <a:gd name="connsiteX0" fmla="*/ 0 w 3291115"/>
                  <a:gd name="connsiteY0" fmla="*/ 0 h 806425"/>
                  <a:gd name="connsiteX1" fmla="*/ 3291115 w 3291115"/>
                  <a:gd name="connsiteY1" fmla="*/ 0 h 806425"/>
                  <a:gd name="connsiteX2" fmla="*/ 3291115 w 3291115"/>
                  <a:gd name="connsiteY2" fmla="*/ 806425 h 806425"/>
                  <a:gd name="connsiteX3" fmla="*/ 0 w 3291115"/>
                  <a:gd name="connsiteY3" fmla="*/ 806425 h 806425"/>
                  <a:gd name="connsiteX4" fmla="*/ 0 w 3291115"/>
                  <a:gd name="connsiteY4" fmla="*/ 0 h 806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1115" h="806425">
                    <a:moveTo>
                      <a:pt x="0" y="0"/>
                    </a:moveTo>
                    <a:lnTo>
                      <a:pt x="3291115" y="0"/>
                    </a:lnTo>
                    <a:lnTo>
                      <a:pt x="3291115" y="806425"/>
                    </a:lnTo>
                    <a:lnTo>
                      <a:pt x="0" y="806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06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8" rIns="170688" bIns="170688" numCol="1" spcCol="1270" anchor="ctr" anchorCtr="0">
                <a:noAutofit/>
              </a:bodyPr>
              <a:lstStyle/>
              <a:p>
                <a:pPr marL="228600" marR="0" lvl="1" indent="-228600" algn="ctr" defTabSz="11557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1200" dirty="0" smtClean="0"/>
                  <a:t>D3.js</a:t>
                </a:r>
                <a:endParaRPr lang="ru-RU" sz="2000" kern="1200" dirty="0"/>
              </a:p>
            </p:txBody>
          </p:sp>
          <p:sp>
            <p:nvSpPr>
              <p:cNvPr id="5" name="Полилиния 4"/>
              <p:cNvSpPr/>
              <p:nvPr/>
            </p:nvSpPr>
            <p:spPr>
              <a:xfrm>
                <a:off x="4140562" y="4137878"/>
                <a:ext cx="3291115" cy="1240281"/>
              </a:xfrm>
              <a:custGeom>
                <a:avLst/>
                <a:gdLst>
                  <a:gd name="connsiteX0" fmla="*/ 0 w 3291115"/>
                  <a:gd name="connsiteY0" fmla="*/ 434384 h 1240281"/>
                  <a:gd name="connsiteX1" fmla="*/ 1490522 w 3291115"/>
                  <a:gd name="connsiteY1" fmla="*/ 434384 h 1240281"/>
                  <a:gd name="connsiteX2" fmla="*/ 1490522 w 3291115"/>
                  <a:gd name="connsiteY2" fmla="*/ 310070 h 1240281"/>
                  <a:gd name="connsiteX3" fmla="*/ 1335487 w 3291115"/>
                  <a:gd name="connsiteY3" fmla="*/ 310070 h 1240281"/>
                  <a:gd name="connsiteX4" fmla="*/ 1645558 w 3291115"/>
                  <a:gd name="connsiteY4" fmla="*/ 0 h 1240281"/>
                  <a:gd name="connsiteX5" fmla="*/ 1955628 w 3291115"/>
                  <a:gd name="connsiteY5" fmla="*/ 310070 h 1240281"/>
                  <a:gd name="connsiteX6" fmla="*/ 1800593 w 3291115"/>
                  <a:gd name="connsiteY6" fmla="*/ 310070 h 1240281"/>
                  <a:gd name="connsiteX7" fmla="*/ 1800593 w 3291115"/>
                  <a:gd name="connsiteY7" fmla="*/ 434384 h 1240281"/>
                  <a:gd name="connsiteX8" fmla="*/ 3291115 w 3291115"/>
                  <a:gd name="connsiteY8" fmla="*/ 434384 h 1240281"/>
                  <a:gd name="connsiteX9" fmla="*/ 3291115 w 3291115"/>
                  <a:gd name="connsiteY9" fmla="*/ 1240281 h 1240281"/>
                  <a:gd name="connsiteX10" fmla="*/ 0 w 3291115"/>
                  <a:gd name="connsiteY10" fmla="*/ 1240281 h 1240281"/>
                  <a:gd name="connsiteX11" fmla="*/ 0 w 3291115"/>
                  <a:gd name="connsiteY11" fmla="*/ 434384 h 124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1115" h="1240281">
                    <a:moveTo>
                      <a:pt x="3291115" y="805897"/>
                    </a:moveTo>
                    <a:lnTo>
                      <a:pt x="1800593" y="805897"/>
                    </a:lnTo>
                    <a:lnTo>
                      <a:pt x="1800593" y="930211"/>
                    </a:lnTo>
                    <a:lnTo>
                      <a:pt x="1955628" y="930211"/>
                    </a:lnTo>
                    <a:lnTo>
                      <a:pt x="1645557" y="1240280"/>
                    </a:lnTo>
                    <a:lnTo>
                      <a:pt x="1335487" y="930211"/>
                    </a:lnTo>
                    <a:lnTo>
                      <a:pt x="1490522" y="930211"/>
                    </a:lnTo>
                    <a:lnTo>
                      <a:pt x="1490522" y="805897"/>
                    </a:lnTo>
                    <a:lnTo>
                      <a:pt x="0" y="805897"/>
                    </a:lnTo>
                    <a:lnTo>
                      <a:pt x="0" y="1"/>
                    </a:lnTo>
                    <a:lnTo>
                      <a:pt x="3291115" y="1"/>
                    </a:lnTo>
                    <a:lnTo>
                      <a:pt x="3291115" y="805897"/>
                    </a:lnTo>
                    <a:close/>
                  </a:path>
                </a:pathLst>
              </a:custGeom>
              <a:solidFill>
                <a:srgbClr val="D6719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1759629"/>
                  <a:satOff val="0"/>
                  <a:lumOff val="12158"/>
                  <a:alphaOff val="0"/>
                </a:schemeClr>
              </a:fillRef>
              <a:effectRef idx="0">
                <a:schemeClr val="accent4">
                  <a:hueOff val="-1759629"/>
                  <a:satOff val="0"/>
                  <a:lumOff val="1215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7" tIns="170689" rIns="170688" bIns="605072" numCol="1" spcCol="1270" anchor="ctr" anchorCtr="0">
                <a:noAutofit/>
              </a:bodyPr>
              <a:lstStyle/>
              <a:p>
                <a:pPr lvl="0" algn="ctr" defTabSz="1466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smtClean="0"/>
                  <a:t>Vega</a:t>
                </a:r>
                <a:endParaRPr lang="en-US" sz="2000" kern="1200" dirty="0" smtClean="0"/>
              </a:p>
            </p:txBody>
          </p:sp>
          <p:sp>
            <p:nvSpPr>
              <p:cNvPr id="6" name="Полилиния 5"/>
              <p:cNvSpPr/>
              <p:nvPr/>
            </p:nvSpPr>
            <p:spPr>
              <a:xfrm>
                <a:off x="4140562" y="2909694"/>
                <a:ext cx="3291116" cy="1240282"/>
              </a:xfrm>
              <a:custGeom>
                <a:avLst/>
                <a:gdLst>
                  <a:gd name="connsiteX0" fmla="*/ 0 w 3291115"/>
                  <a:gd name="connsiteY0" fmla="*/ 434384 h 1240281"/>
                  <a:gd name="connsiteX1" fmla="*/ 1490522 w 3291115"/>
                  <a:gd name="connsiteY1" fmla="*/ 434384 h 1240281"/>
                  <a:gd name="connsiteX2" fmla="*/ 1490522 w 3291115"/>
                  <a:gd name="connsiteY2" fmla="*/ 310070 h 1240281"/>
                  <a:gd name="connsiteX3" fmla="*/ 1335487 w 3291115"/>
                  <a:gd name="connsiteY3" fmla="*/ 310070 h 1240281"/>
                  <a:gd name="connsiteX4" fmla="*/ 1645558 w 3291115"/>
                  <a:gd name="connsiteY4" fmla="*/ 0 h 1240281"/>
                  <a:gd name="connsiteX5" fmla="*/ 1955628 w 3291115"/>
                  <a:gd name="connsiteY5" fmla="*/ 310070 h 1240281"/>
                  <a:gd name="connsiteX6" fmla="*/ 1800593 w 3291115"/>
                  <a:gd name="connsiteY6" fmla="*/ 310070 h 1240281"/>
                  <a:gd name="connsiteX7" fmla="*/ 1800593 w 3291115"/>
                  <a:gd name="connsiteY7" fmla="*/ 434384 h 1240281"/>
                  <a:gd name="connsiteX8" fmla="*/ 3291115 w 3291115"/>
                  <a:gd name="connsiteY8" fmla="*/ 434384 h 1240281"/>
                  <a:gd name="connsiteX9" fmla="*/ 3291115 w 3291115"/>
                  <a:gd name="connsiteY9" fmla="*/ 1240281 h 1240281"/>
                  <a:gd name="connsiteX10" fmla="*/ 0 w 3291115"/>
                  <a:gd name="connsiteY10" fmla="*/ 1240281 h 1240281"/>
                  <a:gd name="connsiteX11" fmla="*/ 0 w 3291115"/>
                  <a:gd name="connsiteY11" fmla="*/ 434384 h 124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1115" h="1240281">
                    <a:moveTo>
                      <a:pt x="3291115" y="805897"/>
                    </a:moveTo>
                    <a:lnTo>
                      <a:pt x="1800593" y="805897"/>
                    </a:lnTo>
                    <a:lnTo>
                      <a:pt x="1800593" y="930211"/>
                    </a:lnTo>
                    <a:lnTo>
                      <a:pt x="1955628" y="930211"/>
                    </a:lnTo>
                    <a:lnTo>
                      <a:pt x="1645557" y="1240280"/>
                    </a:lnTo>
                    <a:lnTo>
                      <a:pt x="1335487" y="930211"/>
                    </a:lnTo>
                    <a:lnTo>
                      <a:pt x="1490522" y="930211"/>
                    </a:lnTo>
                    <a:lnTo>
                      <a:pt x="1490522" y="805897"/>
                    </a:lnTo>
                    <a:lnTo>
                      <a:pt x="0" y="805897"/>
                    </a:lnTo>
                    <a:lnTo>
                      <a:pt x="0" y="1"/>
                    </a:lnTo>
                    <a:lnTo>
                      <a:pt x="3291115" y="1"/>
                    </a:lnTo>
                    <a:lnTo>
                      <a:pt x="3291115" y="805897"/>
                    </a:lnTo>
                    <a:close/>
                  </a:path>
                </a:pathLst>
              </a:custGeom>
              <a:solidFill>
                <a:srgbClr val="E4575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3519258"/>
                  <a:satOff val="0"/>
                  <a:lumOff val="24315"/>
                  <a:alphaOff val="0"/>
                </a:schemeClr>
              </a:fillRef>
              <a:effectRef idx="0">
                <a:schemeClr val="accent4">
                  <a:hueOff val="-3519258"/>
                  <a:satOff val="0"/>
                  <a:lumOff val="2431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7" tIns="170689" rIns="170689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Vega-Lite</a:t>
                </a:r>
                <a:endParaRPr lang="ru-RU" sz="2000" kern="1200" dirty="0"/>
              </a:p>
            </p:txBody>
          </p:sp>
        </p:grpSp>
        <p:pic>
          <p:nvPicPr>
            <p:cNvPr id="38" name="Picture 2" descr="¤Ð°Ð¹Ð»:Unofficial JavaScript logo 2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606" y="4080340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¤Ð°Ð¹Ð»:Unofficial JavaScript logo 2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45" y="5082326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4" name="Picture 4" descr="Ð°ÑÑÐ¸Ð½ÐºÐ¸ Ð¿Ð¾ Ð·Ð°Ð¿ÑÐ¾ÑÑ typescript logo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45" y="3093254"/>
              <a:ext cx="385787" cy="3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Ð°ÑÑÐ¸Ð½ÐºÐ¸ Ð¿Ð¾ Ð·Ð°Ð¿ÑÐ¾ÑÑ 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096" y="-11497"/>
            <a:ext cx="533520" cy="4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Группа 24"/>
          <p:cNvGrpSpPr/>
          <p:nvPr/>
        </p:nvGrpSpPr>
        <p:grpSpPr>
          <a:xfrm>
            <a:off x="1468456" y="1596896"/>
            <a:ext cx="2863355" cy="645469"/>
            <a:chOff x="5689463" y="2401380"/>
            <a:chExt cx="2184631" cy="645469"/>
          </a:xfrm>
        </p:grpSpPr>
        <p:grpSp>
          <p:nvGrpSpPr>
            <p:cNvPr id="33" name="Группа 32"/>
            <p:cNvGrpSpPr/>
            <p:nvPr/>
          </p:nvGrpSpPr>
          <p:grpSpPr>
            <a:xfrm>
              <a:off x="5689463" y="2401380"/>
              <a:ext cx="2184631" cy="645469"/>
              <a:chOff x="4008230" y="2021328"/>
              <a:chExt cx="2292218" cy="645469"/>
            </a:xfrm>
          </p:grpSpPr>
          <p:sp>
            <p:nvSpPr>
              <p:cNvPr id="35" name="Прямоугольник 34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E86C1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1" name="Picture 2" descr="Ð°ÑÑÐ¸Ð½ÐºÐ¸ Ð¿Ð¾ Ð·Ð°Ð¿ÑÐ¾ÑÑ R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829" y="2517330"/>
              <a:ext cx="347871" cy="417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Группа 26"/>
          <p:cNvGrpSpPr/>
          <p:nvPr/>
        </p:nvGrpSpPr>
        <p:grpSpPr>
          <a:xfrm>
            <a:off x="8162670" y="1588882"/>
            <a:ext cx="2816950" cy="645469"/>
            <a:chOff x="5697601" y="3243767"/>
            <a:chExt cx="2149226" cy="645469"/>
          </a:xfrm>
        </p:grpSpPr>
        <p:grpSp>
          <p:nvGrpSpPr>
            <p:cNvPr id="42" name="Группа 41"/>
            <p:cNvGrpSpPr/>
            <p:nvPr/>
          </p:nvGrpSpPr>
          <p:grpSpPr>
            <a:xfrm>
              <a:off x="5697601" y="3243767"/>
              <a:ext cx="2149226" cy="645469"/>
              <a:chOff x="4008230" y="2021328"/>
              <a:chExt cx="2292218" cy="645469"/>
            </a:xfrm>
          </p:grpSpPr>
          <p:sp>
            <p:nvSpPr>
              <p:cNvPr id="43" name="Прямоугольник 42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solidFill>
                <a:srgbClr val="F2CF5B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VegaLite.jl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8" name="Picture 4" descr="Ð°ÑÑÐ¸Ð½ÐºÐ¸ Ð¿Ð¾ Ð·Ð°Ð¿ÑÐ¾ÑÑ julia language icon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671" y="3341434"/>
              <a:ext cx="301301" cy="40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Группа 27"/>
          <p:cNvGrpSpPr/>
          <p:nvPr/>
        </p:nvGrpSpPr>
        <p:grpSpPr>
          <a:xfrm>
            <a:off x="4815563" y="1588882"/>
            <a:ext cx="2863355" cy="645469"/>
            <a:chOff x="5662196" y="1558337"/>
            <a:chExt cx="2184631" cy="645469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5662196" y="1558337"/>
              <a:ext cx="2184631" cy="645469"/>
              <a:chOff x="4008230" y="2021328"/>
              <a:chExt cx="2292218" cy="645469"/>
            </a:xfrm>
            <a:solidFill>
              <a:srgbClr val="439894"/>
            </a:solidFill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008230" y="2021328"/>
                <a:ext cx="2292218" cy="6454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5278887"/>
                  <a:satOff val="0"/>
                  <a:lumOff val="36473"/>
                  <a:alphaOff val="0"/>
                </a:schemeClr>
              </a:fillRef>
              <a:effectRef idx="0">
                <a:schemeClr val="accent4">
                  <a:hueOff val="-5278887"/>
                  <a:satOff val="0"/>
                  <a:lumOff val="364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170688" bIns="605072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2000" kern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586349" y="2150846"/>
                <a:ext cx="1610338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Altair</a:t>
                </a:r>
                <a:endParaRPr lang="ru-RU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0962" name="Picture 2" descr="Ð°ÑÑÐ¸Ð½ÐºÐ¸ Ð¿Ð¾ Ð·Ð°Ð¿ÑÐ¾ÑÑ python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33" y="1697572"/>
              <a:ext cx="314348" cy="37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па 12"/>
          <p:cNvGrpSpPr/>
          <p:nvPr/>
        </p:nvGrpSpPr>
        <p:grpSpPr>
          <a:xfrm>
            <a:off x="12576720" y="2371671"/>
            <a:ext cx="3888941" cy="2113842"/>
            <a:chOff x="7705650" y="1805283"/>
            <a:chExt cx="3888941" cy="1343806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7734903" y="2311323"/>
              <a:ext cx="32768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8"/>
                </a:rPr>
                <a:t>https://vegawidget.github.io/altair/</a:t>
              </a:r>
              <a:endParaRPr lang="ru-RU" sz="14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705650" y="2841312"/>
              <a:ext cx="38889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9"/>
                </a:rPr>
                <a:t>http://</a:t>
              </a:r>
              <a:r>
                <a:rPr lang="en-US" sz="1400" dirty="0" smtClean="0">
                  <a:hlinkClick r:id="rId9"/>
                </a:rPr>
                <a:t>fredo-dedup.github.io/VegaLite.jl/</a:t>
              </a:r>
              <a:endParaRPr lang="ru-RU" sz="14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734903" y="1805283"/>
              <a:ext cx="24032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10"/>
                </a:rPr>
                <a:t>https://altair-viz.github.io/</a:t>
              </a:r>
              <a:endParaRPr lang="ru-RU" sz="1400" dirty="0"/>
            </a:p>
          </p:txBody>
        </p:sp>
      </p:grp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1508" y="4032377"/>
            <a:ext cx="581531" cy="581531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292735" y="4133430"/>
            <a:ext cx="1696808" cy="46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Lyra </a:t>
            </a:r>
            <a:r>
              <a:rPr lang="en-US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VDE </a:t>
            </a:r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2199610" y="5121532"/>
            <a:ext cx="1927456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  Vega </a:t>
            </a:r>
            <a:r>
              <a:rPr lang="pt-BR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Viewer</a:t>
            </a:r>
            <a:endParaRPr lang="pt-BR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4540" y="5071532"/>
            <a:ext cx="558800" cy="469900"/>
          </a:xfrm>
          <a:prstGeom prst="rect">
            <a:avLst/>
          </a:prstGeom>
        </p:spPr>
      </p:pic>
      <p:grpSp>
        <p:nvGrpSpPr>
          <p:cNvPr id="60" name="Группа 59"/>
          <p:cNvGrpSpPr/>
          <p:nvPr/>
        </p:nvGrpSpPr>
        <p:grpSpPr>
          <a:xfrm>
            <a:off x="1471789" y="2983880"/>
            <a:ext cx="2847431" cy="640910"/>
            <a:chOff x="6600056" y="3084620"/>
            <a:chExt cx="2847431" cy="640910"/>
          </a:xfrm>
        </p:grpSpPr>
        <p:pic>
          <p:nvPicPr>
            <p:cNvPr id="1030" name="Picture 6" descr="vega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031" y="3192901"/>
              <a:ext cx="424540" cy="42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Прямоугольник 54"/>
            <p:cNvSpPr/>
            <p:nvPr/>
          </p:nvSpPr>
          <p:spPr>
            <a:xfrm>
              <a:off x="7135723" y="3192709"/>
              <a:ext cx="2311764" cy="424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Vega 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editor (</a:t>
              </a:r>
              <a:r>
                <a:rPr lang="pt-BR" dirty="0" err="1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text</a:t>
              </a:r>
              <a:r>
                <a:rPr lang="pt-BR" dirty="0" smtClean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)</a:t>
              </a:r>
              <a:r>
                <a:rPr lang="pt-BR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 </a:t>
              </a:r>
              <a:endParaRPr lang="ru-RU" dirty="0">
                <a:solidFill>
                  <a:srgbClr val="000000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6600056" y="3084620"/>
              <a:ext cx="2840623" cy="640910"/>
            </a:xfrm>
            <a:prstGeom prst="rect">
              <a:avLst/>
            </a:prstGeom>
            <a:noFill/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6" name="Прямоугольник 65"/>
          <p:cNvSpPr/>
          <p:nvPr/>
        </p:nvSpPr>
        <p:spPr>
          <a:xfrm>
            <a:off x="1471788" y="3984041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471788" y="4979746"/>
            <a:ext cx="2840623" cy="64091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2" name="Picture 4" descr="Ð°ÑÑÐ¸Ð½ÐºÐ¸ Ð¿Ð¾ Ð·Ð°Ð¿ÑÐ¾ÑÑ wikipedia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8" y="5042044"/>
            <a:ext cx="448647" cy="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Ð°ÑÑÐ¸Ð½ÐºÐ¸ Ð¿Ð¾ Ð·Ð°Ð¿ÑÐ¾ÑÑ kibana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9" y="4908757"/>
            <a:ext cx="904772" cy="8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Группа 75"/>
          <p:cNvGrpSpPr/>
          <p:nvPr/>
        </p:nvGrpSpPr>
        <p:grpSpPr>
          <a:xfrm>
            <a:off x="8150963" y="2973547"/>
            <a:ext cx="2816950" cy="645469"/>
            <a:chOff x="4008230" y="2021328"/>
            <a:chExt cx="2292218" cy="645469"/>
          </a:xfrm>
          <a:solidFill>
            <a:srgbClr val="9ECAE9"/>
          </a:solidFill>
        </p:grpSpPr>
        <p:sp>
          <p:nvSpPr>
            <p:cNvPr id="78" name="Прямоугольник 77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rgbClr val="FFFFFF"/>
                  </a:solidFill>
                </a:rPr>
                <a:t>Vega-embed</a:t>
              </a:r>
            </a:p>
          </p:txBody>
        </p:sp>
      </p:grpSp>
      <p:pic>
        <p:nvPicPr>
          <p:cNvPr id="81" name="Picture 2" descr="¤Ð°Ð¹Ð»:Unofficial JavaScript logo 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14" y="3103387"/>
            <a:ext cx="385787" cy="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Группа 83"/>
          <p:cNvGrpSpPr/>
          <p:nvPr/>
        </p:nvGrpSpPr>
        <p:grpSpPr>
          <a:xfrm>
            <a:off x="8170014" y="3962700"/>
            <a:ext cx="2816950" cy="645469"/>
            <a:chOff x="4008230" y="2021328"/>
            <a:chExt cx="2292218" cy="645469"/>
          </a:xfrm>
        </p:grpSpPr>
        <p:sp>
          <p:nvSpPr>
            <p:cNvPr id="85" name="Прямоугольник 84"/>
            <p:cNvSpPr/>
            <p:nvPr/>
          </p:nvSpPr>
          <p:spPr>
            <a:xfrm>
              <a:off x="4008230" y="2021328"/>
              <a:ext cx="2292218" cy="645469"/>
            </a:xfrm>
            <a:prstGeom prst="rect">
              <a:avLst/>
            </a:prstGeom>
            <a:solidFill>
              <a:srgbClr val="3B619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5278887"/>
                <a:satOff val="0"/>
                <a:lumOff val="36473"/>
                <a:alphaOff val="0"/>
              </a:schemeClr>
            </a:fillRef>
            <a:effectRef idx="0">
              <a:schemeClr val="accent4">
                <a:hueOff val="-5278887"/>
                <a:satOff val="0"/>
                <a:lumOff val="364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170689" rIns="170688" bIns="60507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586349" y="2150846"/>
              <a:ext cx="1610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rgbClr val="FFFFFF"/>
                  </a:solidFill>
                </a:rPr>
                <a:t>React </a:t>
              </a:r>
              <a:r>
                <a:rPr lang="en-US" sz="2000" dirty="0">
                  <a:solidFill>
                    <a:srgbClr val="FFFFFF"/>
                  </a:solidFill>
                </a:rPr>
                <a:t>-Vega</a:t>
              </a:r>
            </a:p>
          </p:txBody>
        </p:sp>
      </p:grpSp>
      <p:pic>
        <p:nvPicPr>
          <p:cNvPr id="1038" name="Picture 14" descr="Ð°ÑÑÐ¸Ð½ÐºÐ¸ Ð¿Ð¾ Ð·Ð°Ð¿ÑÐ¾ÑÑ react logo 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8575" r="25379" b="17056"/>
          <a:stretch/>
        </p:blipFill>
        <p:spPr bwMode="auto">
          <a:xfrm>
            <a:off x="8309881" y="4108112"/>
            <a:ext cx="41389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262323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61807" y="5291088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27190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3B6193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3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2245832" y="2822716"/>
            <a:ext cx="7733739" cy="2220117"/>
          </a:xfrm>
          <a:custGeom>
            <a:avLst/>
            <a:gdLst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192594 w 7875533"/>
              <a:gd name="connsiteY0" fmla="*/ 2587529 h 2587529"/>
              <a:gd name="connsiteX1" fmla="*/ 229258 w 7875533"/>
              <a:gd name="connsiteY1" fmla="*/ 75312 h 2587529"/>
              <a:gd name="connsiteX2" fmla="*/ 2483727 w 7875533"/>
              <a:gd name="connsiteY2" fmla="*/ 768995 h 2587529"/>
              <a:gd name="connsiteX3" fmla="*/ 5258458 w 7875533"/>
              <a:gd name="connsiteY3" fmla="*/ 1919878 h 2587529"/>
              <a:gd name="connsiteX4" fmla="*/ 7875533 w 7875533"/>
              <a:gd name="connsiteY4" fmla="*/ 2582030 h 2587529"/>
              <a:gd name="connsiteX5" fmla="*/ 7875533 w 7875533"/>
              <a:gd name="connsiteY5" fmla="*/ 2582030 h 2587529"/>
              <a:gd name="connsiteX0" fmla="*/ 71868 w 7754807"/>
              <a:gd name="connsiteY0" fmla="*/ 2587529 h 2587529"/>
              <a:gd name="connsiteX1" fmla="*/ 108532 w 7754807"/>
              <a:gd name="connsiteY1" fmla="*/ 75312 h 2587529"/>
              <a:gd name="connsiteX2" fmla="*/ 2363001 w 7754807"/>
              <a:gd name="connsiteY2" fmla="*/ 768995 h 2587529"/>
              <a:gd name="connsiteX3" fmla="*/ 5137732 w 7754807"/>
              <a:gd name="connsiteY3" fmla="*/ 1919878 h 2587529"/>
              <a:gd name="connsiteX4" fmla="*/ 7754807 w 7754807"/>
              <a:gd name="connsiteY4" fmla="*/ 2582030 h 2587529"/>
              <a:gd name="connsiteX5" fmla="*/ 7754807 w 7754807"/>
              <a:gd name="connsiteY5" fmla="*/ 2582030 h 2587529"/>
              <a:gd name="connsiteX0" fmla="*/ 71868 w 7754807"/>
              <a:gd name="connsiteY0" fmla="*/ 2512217 h 2512217"/>
              <a:gd name="connsiteX1" fmla="*/ 108532 w 7754807"/>
              <a:gd name="connsiteY1" fmla="*/ 0 h 2512217"/>
              <a:gd name="connsiteX2" fmla="*/ 2363001 w 7754807"/>
              <a:gd name="connsiteY2" fmla="*/ 693683 h 2512217"/>
              <a:gd name="connsiteX3" fmla="*/ 5137732 w 7754807"/>
              <a:gd name="connsiteY3" fmla="*/ 1844566 h 2512217"/>
              <a:gd name="connsiteX4" fmla="*/ 7754807 w 7754807"/>
              <a:gd name="connsiteY4" fmla="*/ 2506718 h 2512217"/>
              <a:gd name="connsiteX5" fmla="*/ 7754807 w 7754807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291133 w 7682939"/>
              <a:gd name="connsiteY2" fmla="*/ 693683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65864 w 7682939"/>
              <a:gd name="connsiteY3" fmla="*/ 1844566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0 w 7682939"/>
              <a:gd name="connsiteY0" fmla="*/ 2512217 h 2512217"/>
              <a:gd name="connsiteX1" fmla="*/ 36664 w 7682939"/>
              <a:gd name="connsiteY1" fmla="*/ 0 h 2512217"/>
              <a:gd name="connsiteX2" fmla="*/ 2448788 w 7682939"/>
              <a:gd name="connsiteY2" fmla="*/ 804041 h 2512217"/>
              <a:gd name="connsiteX3" fmla="*/ 5002802 w 7682939"/>
              <a:gd name="connsiteY3" fmla="*/ 1954925 h 2512217"/>
              <a:gd name="connsiteX4" fmla="*/ 7682939 w 7682939"/>
              <a:gd name="connsiteY4" fmla="*/ 2506718 h 2512217"/>
              <a:gd name="connsiteX5" fmla="*/ 7682939 w 7682939"/>
              <a:gd name="connsiteY5" fmla="*/ 2506718 h 2512217"/>
              <a:gd name="connsiteX0" fmla="*/ 5769 w 7688708"/>
              <a:gd name="connsiteY0" fmla="*/ 2220117 h 2220117"/>
              <a:gd name="connsiteX1" fmla="*/ 4333 w 7688708"/>
              <a:gd name="connsiteY1" fmla="*/ 0 h 2220117"/>
              <a:gd name="connsiteX2" fmla="*/ 2454557 w 7688708"/>
              <a:gd name="connsiteY2" fmla="*/ 511941 h 2220117"/>
              <a:gd name="connsiteX3" fmla="*/ 5008571 w 7688708"/>
              <a:gd name="connsiteY3" fmla="*/ 1662825 h 2220117"/>
              <a:gd name="connsiteX4" fmla="*/ 7688708 w 7688708"/>
              <a:gd name="connsiteY4" fmla="*/ 2214618 h 2220117"/>
              <a:gd name="connsiteX5" fmla="*/ 7688708 w 7688708"/>
              <a:gd name="connsiteY5" fmla="*/ 2214618 h 2220117"/>
              <a:gd name="connsiteX0" fmla="*/ 0 w 7733739"/>
              <a:gd name="connsiteY0" fmla="*/ 2232817 h 2232817"/>
              <a:gd name="connsiteX1" fmla="*/ 49364 w 7733739"/>
              <a:gd name="connsiteY1" fmla="*/ 0 h 2232817"/>
              <a:gd name="connsiteX2" fmla="*/ 2499588 w 7733739"/>
              <a:gd name="connsiteY2" fmla="*/ 511941 h 2232817"/>
              <a:gd name="connsiteX3" fmla="*/ 5053602 w 7733739"/>
              <a:gd name="connsiteY3" fmla="*/ 1662825 h 2232817"/>
              <a:gd name="connsiteX4" fmla="*/ 7733739 w 7733739"/>
              <a:gd name="connsiteY4" fmla="*/ 2214618 h 2232817"/>
              <a:gd name="connsiteX5" fmla="*/ 7733739 w 7733739"/>
              <a:gd name="connsiteY5" fmla="*/ 2214618 h 2232817"/>
              <a:gd name="connsiteX0" fmla="*/ 0 w 7733739"/>
              <a:gd name="connsiteY0" fmla="*/ 2220117 h 2220117"/>
              <a:gd name="connsiteX1" fmla="*/ 36664 w 7733739"/>
              <a:gd name="connsiteY1" fmla="*/ 0 h 2220117"/>
              <a:gd name="connsiteX2" fmla="*/ 2499588 w 7733739"/>
              <a:gd name="connsiteY2" fmla="*/ 499241 h 2220117"/>
              <a:gd name="connsiteX3" fmla="*/ 5053602 w 7733739"/>
              <a:gd name="connsiteY3" fmla="*/ 1650125 h 2220117"/>
              <a:gd name="connsiteX4" fmla="*/ 7733739 w 7733739"/>
              <a:gd name="connsiteY4" fmla="*/ 2201918 h 2220117"/>
              <a:gd name="connsiteX5" fmla="*/ 7733739 w 7733739"/>
              <a:gd name="connsiteY5" fmla="*/ 2201918 h 222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739" h="2220117">
                <a:moveTo>
                  <a:pt x="0" y="2220117"/>
                </a:moveTo>
                <a:cubicBezTo>
                  <a:pt x="32357" y="1099788"/>
                  <a:pt x="17416" y="1217489"/>
                  <a:pt x="36664" y="0"/>
                </a:cubicBezTo>
                <a:cubicBezTo>
                  <a:pt x="1348685" y="43753"/>
                  <a:pt x="1663432" y="224220"/>
                  <a:pt x="2499588" y="499241"/>
                </a:cubicBezTo>
                <a:cubicBezTo>
                  <a:pt x="3335744" y="774262"/>
                  <a:pt x="4149712" y="1492469"/>
                  <a:pt x="5053602" y="1650125"/>
                </a:cubicBezTo>
                <a:cubicBezTo>
                  <a:pt x="5957492" y="1807781"/>
                  <a:pt x="7287050" y="2109953"/>
                  <a:pt x="7733739" y="2201918"/>
                </a:cubicBezTo>
                <a:lnTo>
                  <a:pt x="7733739" y="2201918"/>
                </a:lnTo>
              </a:path>
            </a:pathLst>
          </a:custGeom>
          <a:solidFill>
            <a:srgbClr val="9ECAE9"/>
          </a:solidFill>
          <a:ln>
            <a:solidFill>
              <a:srgbClr val="3B6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642197" y="5262323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83763" y="4047724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14375" y="4149894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9061807" y="5291088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7586661" y="5271900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542012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endCxn id="12" idx="4"/>
          </p:cNvCxnSpPr>
          <p:nvPr/>
        </p:nvCxnSpPr>
        <p:spPr>
          <a:xfrm flipH="1">
            <a:off x="2235108" y="1897822"/>
            <a:ext cx="55014" cy="3272383"/>
          </a:xfrm>
          <a:prstGeom prst="straightConnector1">
            <a:avLst/>
          </a:prstGeom>
          <a:ln w="31750">
            <a:solidFill>
              <a:schemeClr val="tx1">
                <a:lumMod val="60000"/>
                <a:lumOff val="4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714375" y="4863453"/>
            <a:ext cx="10745788" cy="306752"/>
            <a:chOff x="714375" y="2499693"/>
            <a:chExt cx="10745788" cy="306752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rgbClr val="3B6193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rgbClr val="439894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rgbClr val="F2CF5B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Заголовок 1"/>
          <p:cNvSpPr txBox="1">
            <a:spLocks/>
          </p:cNvSpPr>
          <p:nvPr/>
        </p:nvSpPr>
        <p:spPr>
          <a:xfrm>
            <a:off x="2534964" y="2002460"/>
            <a:ext cx="2840955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Interactivity</a:t>
            </a:r>
            <a:endParaRPr lang="en-US" b="0" dirty="0"/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5348244" y="5271900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8227" y="866125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iliatimofeev.github.io/DataFest2019Altair</a:t>
            </a:r>
            <a:r>
              <a:rPr lang="en-US" sz="1600" dirty="0">
                <a:hlinkClick r:id="rId3"/>
              </a:rPr>
              <a:t>/</a:t>
            </a:r>
            <a:endParaRPr lang="ru-RU" sz="16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09" y="1456995"/>
            <a:ext cx="3192376" cy="3192376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728227" y="507501"/>
            <a:ext cx="5022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Supplementary materials (notebook, slides, links):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270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ru-RU" dirty="0" smtClean="0"/>
              <a:t>Интерактивность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10" y="-22356"/>
            <a:ext cx="10004780" cy="69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Interactive graphics with Altair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577788" y="246607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Visualization </a:t>
            </a:r>
            <a:r>
              <a:rPr lang="en-US" dirty="0" smtClean="0">
                <a:solidFill>
                  <a:srgbClr val="000000"/>
                </a:solidFill>
              </a:rPr>
              <a:t>types 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Interactivity in </a:t>
            </a:r>
            <a:r>
              <a:rPr lang="en-US" dirty="0" smtClean="0">
                <a:solidFill>
                  <a:srgbClr val="000000"/>
                </a:solidFill>
              </a:rPr>
              <a:t>EDA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First </a:t>
            </a:r>
            <a:r>
              <a:rPr lang="en-US" dirty="0">
                <a:solidFill>
                  <a:srgbClr val="000000"/>
                </a:solidFill>
              </a:rPr>
              <a:t>steps in Altair 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Vega ecosystem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77789" y="1783148"/>
            <a:ext cx="3873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Agenda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3"/>
          <a:srcRect l="14738" t="-912" r="11087" b="912"/>
          <a:stretch/>
        </p:blipFill>
        <p:spPr>
          <a:xfrm>
            <a:off x="5879976" y="1653490"/>
            <a:ext cx="6312023" cy="46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Life expectancy at birth over time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0" y="1442368"/>
            <a:ext cx="11124931" cy="48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We are one world now</a:t>
            </a:r>
            <a:endParaRPr lang="en-US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30268" y="6353679"/>
            <a:ext cx="3829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/>
              <a:t>Data source</a:t>
            </a:r>
            <a:r>
              <a:rPr lang="en-US" sz="1200" dirty="0"/>
              <a:t>:  </a:t>
            </a:r>
            <a:r>
              <a:rPr lang="en-US" sz="1200" u="sng" dirty="0" smtClean="0">
                <a:hlinkClick r:id="rId3"/>
              </a:rPr>
              <a:t>IHME</a:t>
            </a:r>
            <a:r>
              <a:rPr lang="ru-RU" sz="1200" u="sng" dirty="0" smtClean="0"/>
              <a:t> </a:t>
            </a:r>
            <a:r>
              <a:rPr lang="en-US" sz="1200" dirty="0" smtClean="0"/>
              <a:t>through </a:t>
            </a:r>
            <a:r>
              <a:rPr lang="en-US" sz="1200" dirty="0" err="1"/>
              <a:t>www.gapminder.org</a:t>
            </a:r>
            <a:endParaRPr lang="ru-RU" sz="1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520825"/>
            <a:ext cx="5400604" cy="4800536"/>
          </a:xfrm>
          <a:prstGeom prst="rect">
            <a:avLst/>
          </a:prstGeom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1085202" y="4328079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Other world</a:t>
            </a:r>
            <a:endParaRPr lang="en-US" b="0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1085202" y="2126524"/>
            <a:ext cx="1412280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Europe</a:t>
            </a:r>
            <a:endParaRPr lang="en-US" b="0" dirty="0"/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1735716" y="3222936"/>
            <a:ext cx="1332971" cy="21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/>
              <a:t>t</a:t>
            </a:r>
            <a:r>
              <a:rPr lang="en-US" sz="1200" b="0" dirty="0" smtClean="0"/>
              <a:t>he gap</a:t>
            </a:r>
            <a:endParaRPr lang="en-US" sz="1200" b="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2293774" y="3212976"/>
            <a:ext cx="3848253" cy="216024"/>
            <a:chOff x="1577788" y="3212976"/>
            <a:chExt cx="4564240" cy="21602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1577788" y="3212976"/>
              <a:ext cx="4564240" cy="216024"/>
              <a:chOff x="714375" y="3236901"/>
              <a:chExt cx="5427654" cy="168174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1035142" y="3236901"/>
                <a:ext cx="5106887" cy="168174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4" name="Прямая соединительная линия 3"/>
              <p:cNvCxnSpPr/>
              <p:nvPr/>
            </p:nvCxnSpPr>
            <p:spPr>
              <a:xfrm>
                <a:off x="714375" y="3236901"/>
                <a:ext cx="542765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>
                <a:off x="714375" y="3405075"/>
                <a:ext cx="542765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Прямая со стрелкой 6"/>
            <p:cNvCxnSpPr/>
            <p:nvPr/>
          </p:nvCxnSpPr>
          <p:spPr>
            <a:xfrm>
              <a:off x="1847528" y="3212976"/>
              <a:ext cx="0" cy="21602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Прямая соединительная линия 38"/>
          <p:cNvCxnSpPr/>
          <p:nvPr/>
        </p:nvCxnSpPr>
        <p:spPr>
          <a:xfrm flipH="1">
            <a:off x="6240013" y="2629961"/>
            <a:ext cx="38482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>
            <a:off x="5087889" y="3645024"/>
            <a:ext cx="54005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Заголовок 1"/>
          <p:cNvSpPr txBox="1">
            <a:spLocks/>
          </p:cNvSpPr>
          <p:nvPr/>
        </p:nvSpPr>
        <p:spPr>
          <a:xfrm>
            <a:off x="8958745" y="2106324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One world</a:t>
            </a:r>
            <a:endParaRPr lang="en-US" b="0" dirty="0"/>
          </a:p>
        </p:txBody>
      </p:sp>
      <p:sp>
        <p:nvSpPr>
          <p:cNvPr id="42" name="Заголовок 1"/>
          <p:cNvSpPr txBox="1">
            <a:spLocks/>
          </p:cNvSpPr>
          <p:nvPr/>
        </p:nvSpPr>
        <p:spPr>
          <a:xfrm>
            <a:off x="9155517" y="2671674"/>
            <a:ext cx="1332971" cy="216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 smtClean="0"/>
              <a:t>no gap</a:t>
            </a:r>
            <a:endParaRPr lang="en-US" sz="1200" b="0" dirty="0"/>
          </a:p>
        </p:txBody>
      </p:sp>
      <p:sp>
        <p:nvSpPr>
          <p:cNvPr id="43" name="Заголовок 1"/>
          <p:cNvSpPr txBox="1">
            <a:spLocks/>
          </p:cNvSpPr>
          <p:nvPr/>
        </p:nvSpPr>
        <p:spPr>
          <a:xfrm>
            <a:off x="9015720" y="3222936"/>
            <a:ext cx="225904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Africa now</a:t>
            </a:r>
            <a:endParaRPr lang="en-US" b="0" dirty="0"/>
          </a:p>
        </p:txBody>
      </p:sp>
      <p:sp>
        <p:nvSpPr>
          <p:cNvPr id="44" name="Заголовок 1"/>
          <p:cNvSpPr txBox="1">
            <a:spLocks/>
          </p:cNvSpPr>
          <p:nvPr/>
        </p:nvSpPr>
        <p:spPr>
          <a:xfrm>
            <a:off x="9139199" y="3716628"/>
            <a:ext cx="2217893" cy="26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0" dirty="0" smtClean="0"/>
              <a:t>Longer than Moldova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301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Visualization specter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64713" y="1772816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38328" y="3436505"/>
            <a:ext cx="1803691" cy="2497621"/>
            <a:chOff x="7144858" y="2230679"/>
            <a:chExt cx="1502733" cy="22765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309021" y="2996515"/>
              <a:ext cx="654909" cy="105032"/>
              <a:chOff x="1577788" y="3212976"/>
              <a:chExt cx="4564240" cy="216024"/>
            </a:xfrm>
          </p:grpSpPr>
          <p:grpSp>
            <p:nvGrpSpPr>
              <p:cNvPr id="5" name="Группа 4"/>
              <p:cNvGrpSpPr/>
              <p:nvPr/>
            </p:nvGrpSpPr>
            <p:grpSpPr>
              <a:xfrm>
                <a:off x="1577788" y="3212976"/>
                <a:ext cx="4564240" cy="216024"/>
                <a:chOff x="714375" y="3236901"/>
                <a:chExt cx="5427654" cy="168174"/>
              </a:xfrm>
            </p:grpSpPr>
            <p:sp>
              <p:nvSpPr>
                <p:cNvPr id="28" name="Прямоугольник 27"/>
                <p:cNvSpPr/>
                <p:nvPr/>
              </p:nvSpPr>
              <p:spPr>
                <a:xfrm>
                  <a:off x="1035142" y="3236901"/>
                  <a:ext cx="5106887" cy="168174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4" name="Прямая соединительная линия 3"/>
                <p:cNvCxnSpPr/>
                <p:nvPr/>
              </p:nvCxnSpPr>
              <p:spPr>
                <a:xfrm>
                  <a:off x="714375" y="3236901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/>
                <p:cNvCxnSpPr/>
                <p:nvPr/>
              </p:nvCxnSpPr>
              <p:spPr>
                <a:xfrm>
                  <a:off x="714375" y="3405075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Прямая со стрелкой 6"/>
              <p:cNvCxnSpPr/>
              <p:nvPr/>
            </p:nvCxnSpPr>
            <p:spPr>
              <a:xfrm>
                <a:off x="1847528" y="3212976"/>
                <a:ext cx="0" cy="2160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858" y="2230679"/>
              <a:ext cx="1502733" cy="2276528"/>
            </a:xfrm>
            <a:prstGeom prst="rect">
              <a:avLst/>
            </a:prstGeom>
          </p:spPr>
        </p:pic>
      </p:grp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" y="3379484"/>
            <a:ext cx="2899689" cy="2375416"/>
          </a:xfrm>
          <a:prstGeom prst="rect">
            <a:avLst/>
          </a:prstGeom>
        </p:spPr>
      </p:pic>
      <p:sp>
        <p:nvSpPr>
          <p:cNvPr id="35" name="Заголовок 1"/>
          <p:cNvSpPr txBox="1">
            <a:spLocks/>
          </p:cNvSpPr>
          <p:nvPr/>
        </p:nvSpPr>
        <p:spPr>
          <a:xfrm>
            <a:off x="695325" y="1874986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pic>
        <p:nvPicPr>
          <p:cNvPr id="39" name="Изображение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9576" r="13293" b="13489"/>
          <a:stretch/>
        </p:blipFill>
        <p:spPr>
          <a:xfrm>
            <a:off x="4938341" y="3436505"/>
            <a:ext cx="2206095" cy="2291539"/>
          </a:xfrm>
          <a:prstGeom prst="rect">
            <a:avLst/>
          </a:prstGeom>
        </p:spPr>
      </p:pic>
      <p:sp>
        <p:nvSpPr>
          <p:cNvPr id="45" name="Заголовок 1"/>
          <p:cNvSpPr txBox="1">
            <a:spLocks/>
          </p:cNvSpPr>
          <p:nvPr/>
        </p:nvSpPr>
        <p:spPr>
          <a:xfrm>
            <a:off x="682129" y="2966211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9078647" y="3068989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grpSp>
        <p:nvGrpSpPr>
          <p:cNvPr id="52" name="Группа 51"/>
          <p:cNvGrpSpPr/>
          <p:nvPr/>
        </p:nvGrpSpPr>
        <p:grpSpPr>
          <a:xfrm>
            <a:off x="754307" y="2567341"/>
            <a:ext cx="10745788" cy="306752"/>
            <a:chOff x="714375" y="2499693"/>
            <a:chExt cx="10745788" cy="306752"/>
          </a:xfrm>
        </p:grpSpPr>
        <p:cxnSp>
          <p:nvCxnSpPr>
            <p:cNvPr id="53" name="Прямая со стрелкой 52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Заголовок 1"/>
          <p:cNvSpPr txBox="1">
            <a:spLocks/>
          </p:cNvSpPr>
          <p:nvPr/>
        </p:nvSpPr>
        <p:spPr>
          <a:xfrm>
            <a:off x="5388176" y="2975788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2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1673216" y="-894521"/>
            <a:ext cx="616226" cy="615640"/>
          </a:xfrm>
          <a:prstGeom prst="rect">
            <a:avLst/>
          </a:prstGeom>
          <a:solidFill>
            <a:srgbClr val="4C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-1673216" y="-98093"/>
            <a:ext cx="616226" cy="556003"/>
          </a:xfrm>
          <a:prstGeom prst="rect">
            <a:avLst/>
          </a:prstGeom>
          <a:solidFill>
            <a:srgbClr val="F58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-1673216" y="638698"/>
            <a:ext cx="616226" cy="556003"/>
          </a:xfrm>
          <a:prstGeom prst="rect">
            <a:avLst/>
          </a:prstGeom>
          <a:solidFill>
            <a:srgbClr val="E45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-1673216" y="1375489"/>
            <a:ext cx="616226" cy="556003"/>
          </a:xfrm>
          <a:prstGeom prst="rect">
            <a:avLst/>
          </a:prstGeom>
          <a:solidFill>
            <a:srgbClr val="72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-1673216" y="2112280"/>
            <a:ext cx="616226" cy="556003"/>
          </a:xfrm>
          <a:prstGeom prst="rect">
            <a:avLst/>
          </a:prstGeom>
          <a:solidFill>
            <a:srgbClr val="54A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-1673216" y="2849072"/>
            <a:ext cx="616226" cy="556003"/>
          </a:xfrm>
          <a:prstGeom prst="rect">
            <a:avLst/>
          </a:prstGeom>
          <a:solidFill>
            <a:srgbClr val="EEC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-679303" y="-894522"/>
            <a:ext cx="616226" cy="615640"/>
          </a:xfrm>
          <a:prstGeom prst="rect">
            <a:avLst/>
          </a:prstGeom>
          <a:solidFill>
            <a:srgbClr val="9E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-679303" y="2104688"/>
            <a:ext cx="616226" cy="556003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-679303" y="638697"/>
            <a:ext cx="616226" cy="556003"/>
          </a:xfrm>
          <a:prstGeom prst="rect">
            <a:avLst/>
          </a:prstGeom>
          <a:solidFill>
            <a:srgbClr val="FF9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-787730" y="3837589"/>
            <a:ext cx="616226" cy="556003"/>
          </a:xfrm>
          <a:prstGeom prst="rect">
            <a:avLst/>
          </a:prstGeom>
          <a:solidFill>
            <a:srgbClr val="B79A2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693" tIns="80693" rIns="80693" bIns="8069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400"/>
          </a:p>
        </p:txBody>
      </p:sp>
      <p:sp>
        <p:nvSpPr>
          <p:cNvPr id="26" name="Прямоугольник 25"/>
          <p:cNvSpPr/>
          <p:nvPr/>
        </p:nvSpPr>
        <p:spPr>
          <a:xfrm>
            <a:off x="-1198486" y="7390430"/>
            <a:ext cx="4350573" cy="250301"/>
          </a:xfrm>
          <a:prstGeom prst="rect">
            <a:avLst/>
          </a:prstGeom>
          <a:solidFill>
            <a:srgbClr val="88D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1673216" y="3559587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1781304" y="3706474"/>
            <a:ext cx="616226" cy="556003"/>
          </a:xfrm>
          <a:prstGeom prst="rect">
            <a:avLst/>
          </a:prstGeom>
          <a:solidFill>
            <a:srgbClr val="B27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1577788" y="434921"/>
            <a:ext cx="10016803" cy="439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 </a:t>
            </a:r>
            <a:r>
              <a:rPr lang="en-US" dirty="0" smtClean="0"/>
              <a:t>Visualization specter</a:t>
            </a:r>
            <a:endParaRPr lang="en-US" dirty="0"/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9964713" y="1772816"/>
            <a:ext cx="1375321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smtClean="0"/>
              <a:t>Answer</a:t>
            </a:r>
            <a:endParaRPr lang="en-US" b="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8938328" y="3436505"/>
            <a:ext cx="1803691" cy="2497621"/>
            <a:chOff x="7144858" y="2230679"/>
            <a:chExt cx="1502733" cy="22765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7309021" y="2996515"/>
              <a:ext cx="654909" cy="105032"/>
              <a:chOff x="1577788" y="3212976"/>
              <a:chExt cx="4564240" cy="216024"/>
            </a:xfrm>
          </p:grpSpPr>
          <p:grpSp>
            <p:nvGrpSpPr>
              <p:cNvPr id="5" name="Группа 4"/>
              <p:cNvGrpSpPr/>
              <p:nvPr/>
            </p:nvGrpSpPr>
            <p:grpSpPr>
              <a:xfrm>
                <a:off x="1577788" y="3212976"/>
                <a:ext cx="4564240" cy="216024"/>
                <a:chOff x="714375" y="3236901"/>
                <a:chExt cx="5427654" cy="168174"/>
              </a:xfrm>
            </p:grpSpPr>
            <p:sp>
              <p:nvSpPr>
                <p:cNvPr id="28" name="Прямоугольник 27"/>
                <p:cNvSpPr/>
                <p:nvPr/>
              </p:nvSpPr>
              <p:spPr>
                <a:xfrm>
                  <a:off x="1035142" y="3236901"/>
                  <a:ext cx="5106887" cy="168174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4" name="Прямая соединительная линия 3"/>
                <p:cNvCxnSpPr/>
                <p:nvPr/>
              </p:nvCxnSpPr>
              <p:spPr>
                <a:xfrm>
                  <a:off x="714375" y="3236901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Прямая соединительная линия 30"/>
                <p:cNvCxnSpPr/>
                <p:nvPr/>
              </p:nvCxnSpPr>
              <p:spPr>
                <a:xfrm>
                  <a:off x="714375" y="3405075"/>
                  <a:ext cx="542765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Прямая со стрелкой 6"/>
              <p:cNvCxnSpPr/>
              <p:nvPr/>
            </p:nvCxnSpPr>
            <p:spPr>
              <a:xfrm>
                <a:off x="1847528" y="3212976"/>
                <a:ext cx="0" cy="2160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4858" y="2230679"/>
              <a:ext cx="1502733" cy="2276528"/>
            </a:xfrm>
            <a:prstGeom prst="rect">
              <a:avLst/>
            </a:prstGeom>
          </p:spPr>
        </p:pic>
      </p:grp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2" y="3379484"/>
            <a:ext cx="2899689" cy="2375416"/>
          </a:xfrm>
          <a:prstGeom prst="rect">
            <a:avLst/>
          </a:prstGeom>
        </p:spPr>
      </p:pic>
      <p:sp>
        <p:nvSpPr>
          <p:cNvPr id="35" name="Заголовок 1"/>
          <p:cNvSpPr txBox="1">
            <a:spLocks/>
          </p:cNvSpPr>
          <p:nvPr/>
        </p:nvSpPr>
        <p:spPr>
          <a:xfrm>
            <a:off x="695325" y="1874986"/>
            <a:ext cx="1634916" cy="450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Question </a:t>
            </a:r>
            <a:endParaRPr lang="en-US" b="0" dirty="0"/>
          </a:p>
        </p:txBody>
      </p:sp>
      <p:pic>
        <p:nvPicPr>
          <p:cNvPr id="39" name="Изображение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9576" r="13293" b="13489"/>
          <a:stretch/>
        </p:blipFill>
        <p:spPr>
          <a:xfrm>
            <a:off x="4938341" y="3436505"/>
            <a:ext cx="2206095" cy="2291539"/>
          </a:xfrm>
          <a:prstGeom prst="rect">
            <a:avLst/>
          </a:prstGeom>
        </p:spPr>
      </p:pic>
      <p:sp>
        <p:nvSpPr>
          <p:cNvPr id="45" name="Заголовок 1"/>
          <p:cNvSpPr txBox="1">
            <a:spLocks/>
          </p:cNvSpPr>
          <p:nvPr/>
        </p:nvSpPr>
        <p:spPr>
          <a:xfrm>
            <a:off x="682129" y="2966211"/>
            <a:ext cx="2981981" cy="43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Exploration Data Analyses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9078647" y="3068989"/>
            <a:ext cx="1698269" cy="4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Speaker slides</a:t>
            </a: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7462376" y="1908349"/>
            <a:ext cx="867697" cy="418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tx1"/>
                </a:solidFill>
              </a:rPr>
              <a:t>Article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3523791" y="1940995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Dashboard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2" name="Группа 51"/>
          <p:cNvGrpSpPr/>
          <p:nvPr/>
        </p:nvGrpSpPr>
        <p:grpSpPr>
          <a:xfrm>
            <a:off x="754307" y="2567341"/>
            <a:ext cx="10745788" cy="306752"/>
            <a:chOff x="714375" y="2499693"/>
            <a:chExt cx="10745788" cy="306752"/>
          </a:xfrm>
        </p:grpSpPr>
        <p:cxnSp>
          <p:nvCxnSpPr>
            <p:cNvPr id="53" name="Прямая со стрелкой 52"/>
            <p:cNvCxnSpPr/>
            <p:nvPr/>
          </p:nvCxnSpPr>
          <p:spPr>
            <a:xfrm>
              <a:off x="714375" y="2660691"/>
              <a:ext cx="10745788" cy="0"/>
            </a:xfrm>
            <a:prstGeom prst="straightConnector1">
              <a:avLst/>
            </a:prstGeom>
            <a:ln w="31750">
              <a:solidFill>
                <a:schemeClr val="tx1">
                  <a:lumMod val="60000"/>
                  <a:lumOff val="40000"/>
                </a:schemeClr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208173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400780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9786031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7859957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5933882" y="2499693"/>
              <a:ext cx="306752" cy="3067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Заголовок 1"/>
          <p:cNvSpPr txBox="1">
            <a:spLocks/>
          </p:cNvSpPr>
          <p:nvPr/>
        </p:nvSpPr>
        <p:spPr>
          <a:xfrm>
            <a:off x="5388176" y="2975788"/>
            <a:ext cx="1628281" cy="41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2400" b="1" cap="none" baseline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Infographics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Главное мероприятие">
  <a:themeElements>
    <a:clrScheme name="Цвет 9">
      <a:dk1>
        <a:srgbClr val="4D4D4C"/>
      </a:dk1>
      <a:lt1>
        <a:srgbClr val="FFFFFF"/>
      </a:lt1>
      <a:dk2>
        <a:srgbClr val="1D44A1"/>
      </a:dk2>
      <a:lt2>
        <a:srgbClr val="E5E5E5"/>
      </a:lt2>
      <a:accent1>
        <a:srgbClr val="110A33"/>
      </a:accent1>
      <a:accent2>
        <a:srgbClr val="1D44A1"/>
      </a:accent2>
      <a:accent3>
        <a:srgbClr val="410B13"/>
      </a:accent3>
      <a:accent4>
        <a:srgbClr val="005010"/>
      </a:accent4>
      <a:accent5>
        <a:srgbClr val="FFBE0B"/>
      </a:accent5>
      <a:accent6>
        <a:srgbClr val="3C91E6"/>
      </a:accent6>
      <a:hlink>
        <a:srgbClr val="4D4D4C"/>
      </a:hlink>
      <a:folHlink>
        <a:srgbClr val="E3AC16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5 08 26 ГИПХ" id="{EE8EA5F3-9972-6C40-8490-A88DC5AD45DE}" vid="{B84FAA16-DB17-9E48-BB85-DC64883F935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ТТС Преза ГИПХ</Template>
  <TotalTime>50702</TotalTime>
  <Words>1237</Words>
  <Application>Microsoft Macintosh PowerPoint</Application>
  <PresentationFormat>Широкоэкранный</PresentationFormat>
  <Paragraphs>515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.HelveticaNeueDeskInterface-Regular</vt:lpstr>
      <vt:lpstr>Calibri</vt:lpstr>
      <vt:lpstr>Century Gothic</vt:lpstr>
      <vt:lpstr>Mangal</vt:lpstr>
      <vt:lpstr>SF Mono</vt:lpstr>
      <vt:lpstr>SF Mono Heavy</vt:lpstr>
      <vt:lpstr>SF Mono Medium</vt:lpstr>
      <vt:lpstr>SF Mono Semibold</vt:lpstr>
      <vt:lpstr>Wingdings</vt:lpstr>
      <vt:lpstr>Arial</vt:lpstr>
      <vt:lpstr>1_Главное мероприятие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Ilia Timofeev</dc:creator>
  <cp:lastModifiedBy>Ilia Timofeev</cp:lastModifiedBy>
  <cp:revision>241</cp:revision>
  <cp:lastPrinted>2019-03-19T23:05:19Z</cp:lastPrinted>
  <dcterms:created xsi:type="dcterms:W3CDTF">2019-03-13T15:53:41Z</dcterms:created>
  <dcterms:modified xsi:type="dcterms:W3CDTF">2019-05-06T21:10:45Z</dcterms:modified>
</cp:coreProperties>
</file>